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39"/>
  </p:notesMasterIdLst>
  <p:sldIdLst>
    <p:sldId id="267" r:id="rId4"/>
    <p:sldId id="299" r:id="rId5"/>
    <p:sldId id="257" r:id="rId6"/>
    <p:sldId id="285" r:id="rId7"/>
    <p:sldId id="326" r:id="rId8"/>
    <p:sldId id="272" r:id="rId9"/>
    <p:sldId id="268" r:id="rId10"/>
    <p:sldId id="287" r:id="rId11"/>
    <p:sldId id="327" r:id="rId12"/>
    <p:sldId id="284" r:id="rId13"/>
    <p:sldId id="330" r:id="rId14"/>
    <p:sldId id="331" r:id="rId15"/>
    <p:sldId id="333" r:id="rId16"/>
    <p:sldId id="337" r:id="rId17"/>
    <p:sldId id="332" r:id="rId18"/>
    <p:sldId id="334" r:id="rId19"/>
    <p:sldId id="335" r:id="rId20"/>
    <p:sldId id="338" r:id="rId21"/>
    <p:sldId id="339" r:id="rId22"/>
    <p:sldId id="340" r:id="rId23"/>
    <p:sldId id="323" r:id="rId24"/>
    <p:sldId id="348" r:id="rId25"/>
    <p:sldId id="351" r:id="rId26"/>
    <p:sldId id="349" r:id="rId27"/>
    <p:sldId id="345" r:id="rId28"/>
    <p:sldId id="341" r:id="rId29"/>
    <p:sldId id="342" r:id="rId30"/>
    <p:sldId id="343" r:id="rId31"/>
    <p:sldId id="344" r:id="rId32"/>
    <p:sldId id="325" r:id="rId33"/>
    <p:sldId id="347" r:id="rId34"/>
    <p:sldId id="352" r:id="rId35"/>
    <p:sldId id="353" r:id="rId36"/>
    <p:sldId id="346" r:id="rId37"/>
    <p:sldId id="294" r:id="rId3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285"/>
            <p14:sldId id="326"/>
            <p14:sldId id="272"/>
            <p14:sldId id="268"/>
            <p14:sldId id="287"/>
            <p14:sldId id="327"/>
            <p14:sldId id="284"/>
            <p14:sldId id="330"/>
            <p14:sldId id="331"/>
            <p14:sldId id="333"/>
            <p14:sldId id="337"/>
            <p14:sldId id="332"/>
            <p14:sldId id="334"/>
            <p14:sldId id="335"/>
            <p14:sldId id="338"/>
            <p14:sldId id="339"/>
            <p14:sldId id="340"/>
            <p14:sldId id="323"/>
            <p14:sldId id="348"/>
            <p14:sldId id="351"/>
            <p14:sldId id="349"/>
            <p14:sldId id="345"/>
            <p14:sldId id="341"/>
            <p14:sldId id="342"/>
            <p14:sldId id="343"/>
            <p14:sldId id="344"/>
            <p14:sldId id="325"/>
            <p14:sldId id="347"/>
            <p14:sldId id="352"/>
            <p14:sldId id="353"/>
            <p14:sldId id="346"/>
            <p14:sldId id="29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34343"/>
    <a:srgbClr val="6ADBD9"/>
    <a:srgbClr val="02BAB1"/>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14" autoAdjust="0"/>
    <p:restoredTop sz="94660"/>
  </p:normalViewPr>
  <p:slideViewPr>
    <p:cSldViewPr snapToGrid="0">
      <p:cViewPr varScale="1">
        <p:scale>
          <a:sx n="87" d="100"/>
          <a:sy n="87" d="100"/>
        </p:scale>
        <p:origin x="430" y="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Reconhecimento</a:t>
          </a:r>
        </a:p>
        <a:p>
          <a:r>
            <a:rPr lang="pt-BR" sz="1200" dirty="0">
              <a:solidFill>
                <a:srgbClr val="434343"/>
              </a:solidFill>
              <a:latin typeface="Open Sans" panose="020B0604020202020204" charset="0"/>
              <a:ea typeface="Open Sans" panose="020B0604020202020204" charset="0"/>
              <a:cs typeface="Open Sans" panose="020B0604020202020204" charset="0"/>
            </a:rPr>
            <a:t>De </a:t>
          </a:r>
        </a:p>
        <a:p>
          <a:r>
            <a:rPr lang="pt-BR" sz="1200" dirty="0">
              <a:solidFill>
                <a:srgbClr val="434343"/>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dirty="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NeighborY="-1010">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58112" custLinFactNeighborX="100000" custLinFactNeighborY="839"/>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Treinar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16395" custLinFactNeighborX="200000" custLinFactNeighborY="16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NeighborX="5759">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87556" custLinFactNeighborX="200000" custLinFactNeighborY="802"/>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X="-87441" custLinFactNeighborX="-100000" custLinFactNeighborY="1516">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56363"/>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Faces</a:t>
          </a:r>
        </a:p>
      </dsp:txBody>
      <dsp:txXfrm>
        <a:off x="4587865" y="1756363"/>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kern="1200" dirty="0">
            <a:latin typeface="Open Sans" panose="020B0604020202020204" charset="0"/>
            <a:ea typeface="Open Sans" panose="020B0604020202020204" charset="0"/>
            <a:cs typeface="Open Sans" panose="020B0604020202020204" charset="0"/>
          </a:endParaRP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865290" y="1684829"/>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89527" y="1684829"/>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3733751" y="1677762"/>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7988" y="1677762"/>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6041292"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Treinar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476409"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5599014" y="1684441"/>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123251" y="1684441"/>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381681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1933" y="1778345"/>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02/10/2020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7.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blog.roboflow.ai/how-to-convert-annotations-from-voc-xml-to-coco-json/" TargetMode="External"/><Relationship Id="rId5" Type="http://schemas.openxmlformats.org/officeDocument/2006/relationships/image" Target="../media/image18.png"/><Relationship Id="rId10" Type="http://schemas.openxmlformats.org/officeDocument/2006/relationships/hyperlink" Target="https://github.com/tzutalin/labelImg" TargetMode="External"/><Relationship Id="rId4" Type="http://schemas.openxmlformats.org/officeDocument/2006/relationships/hyperlink" Target="http://host.robots.ox.ac.uk/pascal/VOC/" TargetMode="External"/><Relationship Id="rId9" Type="http://schemas.openxmlformats.org/officeDocument/2006/relationships/hyperlink" Target="http://www.image-net.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3.xml"/><Relationship Id="rId5" Type="http://schemas.openxmlformats.org/officeDocument/2006/relationships/image" Target="../media/image22.jpg"/><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en.wikipedia.org/wiki/Cascading_classifiers" TargetMode="External"/><Relationship Id="rId5" Type="http://schemas.openxmlformats.org/officeDocument/2006/relationships/image" Target="../media/image25.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en.wikipedia.org/wiki/Histogram_of_oriented_gradients"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dlib.net/" TargetMode="Externa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hyperlink" Target="https://arxiv.org/pdf/1603.05027.pdf"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1.webp"/></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7.jpe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85BA7435-7E18-4D59-84FE-475E51F4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6705" y="53240"/>
            <a:ext cx="11997375" cy="680476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83717"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25/05/2020</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45668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Identificação do uso de máscaras de proteção respiratória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3.iii.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Filtros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197727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1.706 registros, 853 imagens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174441"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Ampliada</a:t>
            </a:r>
          </a:p>
          <a:p>
            <a:pPr lvl="0">
              <a:defRPr/>
            </a:pPr>
            <a:r>
              <a:rPr lang="pt-BR" sz="1200" dirty="0">
                <a:solidFill>
                  <a:prstClr val="white"/>
                </a:solidFill>
              </a:rPr>
              <a:t>11.464 registros, 5732 imagens</a:t>
            </a:r>
            <a:endParaRPr lang="pt-BR" sz="1400" dirty="0">
              <a:solidFill>
                <a:prstClr val="white"/>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157767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Balanceada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7.248 rostos </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62576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modelagem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21.744 rostos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25240" y="2125631"/>
            <a:ext cx="1975780" cy="219578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Importando todos os itens, a base original contém </a:t>
            </a:r>
            <a:r>
              <a:rPr lang="pt-BR" sz="1200" b="1" dirty="0">
                <a:solidFill>
                  <a:srgbClr val="6ADBD9"/>
                </a:solidFill>
                <a:latin typeface="Open Sans"/>
                <a:sym typeface="Open Sans"/>
              </a:rPr>
              <a:t>1.706</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 registros</a:t>
            </a:r>
            <a:r>
              <a:rPr kumimoji="0" lang="pt-BR" sz="1200" b="1" i="0" u="none" strike="noStrike" kern="1200" cap="none" spc="0" normalizeH="0" baseline="0" noProof="0" dirty="0">
                <a:ln>
                  <a:noFill/>
                </a:ln>
                <a:solidFill>
                  <a:srgbClr val="434343"/>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sendo que destes </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853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são imagens e o restante são arquivos XML com descrição das imagens.</a:t>
            </a:r>
          </a:p>
          <a:p>
            <a:pPr>
              <a:defRPr/>
            </a:pPr>
            <a:r>
              <a:rPr lang="pt-BR" sz="1200" dirty="0">
                <a:solidFill>
                  <a:srgbClr val="434343"/>
                </a:solidFill>
                <a:latin typeface="Open Sans"/>
                <a:sym typeface="Open Sans"/>
              </a:rPr>
              <a:t>O total de rostos são </a:t>
            </a:r>
            <a:r>
              <a:rPr lang="pt-BR" sz="1200" b="1" dirty="0">
                <a:solidFill>
                  <a:srgbClr val="6ADBD9"/>
                </a:solidFill>
                <a:latin typeface="Open Sans"/>
              </a:rPr>
              <a:t>4.072 rostos.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0"/>
            <a:ext cx="1763760" cy="2549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Redução da base</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Foi compilado para análise um </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conjunto de 5.732</a:t>
            </a:r>
            <a:r>
              <a:rPr kumimoji="0" lang="pt-BR" sz="1200" b="0" i="0" u="none" strike="noStrike" kern="1200" cap="none" spc="0" normalizeH="0" baseline="0" noProof="0" dirty="0">
                <a:ln>
                  <a:noFill/>
                </a:ln>
                <a:solidFill>
                  <a:srgbClr val="6ADBD9"/>
                </a:solidFill>
                <a:effectLst/>
                <a:uLnTx/>
                <a:uFillTx/>
                <a:latin typeface="Open Sans"/>
                <a:ea typeface="Open Sans"/>
                <a:cs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imagens com vários rostos.</a:t>
            </a:r>
          </a:p>
          <a:p>
            <a:pPr lvl="0">
              <a:defRPr/>
            </a:pPr>
            <a:r>
              <a:rPr lang="pt-BR" sz="1200" dirty="0">
                <a:solidFill>
                  <a:srgbClr val="434343"/>
                </a:solidFill>
                <a:latin typeface="Open Sans"/>
                <a:sym typeface="Open Sans"/>
              </a:rPr>
              <a:t>O total de rostos são </a:t>
            </a:r>
            <a:r>
              <a:rPr lang="pt-BR" sz="1200" b="1" dirty="0">
                <a:solidFill>
                  <a:srgbClr val="6ADBD9"/>
                </a:solidFill>
                <a:latin typeface="Open Sans"/>
                <a:sym typeface="Open Sans"/>
              </a:rPr>
              <a:t>6.821</a:t>
            </a:r>
            <a:r>
              <a:rPr lang="pt-BR" sz="1200" b="1" dirty="0">
                <a:solidFill>
                  <a:srgbClr val="6ADBD9"/>
                </a:solidFill>
                <a:latin typeface="Open Sans"/>
              </a:rPr>
              <a:t> rostos. </a:t>
            </a:r>
            <a:r>
              <a:rPr lang="pt-BR" sz="1200" dirty="0">
                <a:latin typeface="Open Sans"/>
              </a:rPr>
              <a:t>Porém para conseguir treinar com eficiência, filtramos </a:t>
            </a:r>
            <a:r>
              <a:rPr lang="pt-BR" sz="1200" b="1" dirty="0">
                <a:solidFill>
                  <a:srgbClr val="6ADBD9"/>
                </a:solidFill>
                <a:latin typeface="Open Sans"/>
                <a:sym typeface="Open Sans"/>
              </a:rPr>
              <a:t>4.833</a:t>
            </a:r>
            <a:r>
              <a:rPr lang="pt-BR" sz="1200" b="1" dirty="0">
                <a:solidFill>
                  <a:srgbClr val="6ADBD9"/>
                </a:solidFill>
                <a:latin typeface="Open Sans"/>
              </a:rPr>
              <a:t> rostos </a:t>
            </a:r>
            <a:r>
              <a:rPr lang="pt-BR" sz="1200" dirty="0">
                <a:latin typeface="Open Sans"/>
              </a:rPr>
              <a:t>maiores que 20X20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69217" y="3289844"/>
            <a:ext cx="1763760" cy="28252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Distinção dos alvos</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Após analisar e recortar os rostos rotulados manualmente nas imagens, ficamos com </a:t>
            </a:r>
            <a:r>
              <a:rPr lang="pt-BR" sz="1200" b="1" dirty="0">
                <a:solidFill>
                  <a:srgbClr val="6ADBD9"/>
                </a:solidFill>
                <a:latin typeface="Open Sans"/>
                <a:ea typeface="Open Sans"/>
                <a:cs typeface="Open Sans"/>
                <a:sym typeface="Open Sans"/>
              </a:rPr>
              <a:t>7.248</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 rostos,</a:t>
            </a:r>
            <a:r>
              <a:rPr kumimoji="0" lang="pt-BR" sz="1200" i="0" u="none" strike="noStrike" kern="1200" cap="none" spc="0" normalizeH="0" baseline="0" noProof="0" dirty="0">
                <a:ln>
                  <a:noFill/>
                </a:ln>
                <a:effectLst/>
                <a:uLnTx/>
                <a:uFillTx/>
                <a:latin typeface="Open Sans"/>
                <a:ea typeface="Open Sans"/>
                <a:cs typeface="Open Sans"/>
                <a:sym typeface="Open Sans"/>
              </a:rPr>
              <a:t> utilizando a </a:t>
            </a:r>
            <a:r>
              <a:rPr lang="pt-BR" sz="1200" dirty="0">
                <a:latin typeface="Open Sans"/>
                <a:ea typeface="Open Sans"/>
                <a:cs typeface="Open Sans"/>
                <a:sym typeface="Open Sans"/>
              </a:rPr>
              <a:t>técnica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conseguimos balancear as classes</a:t>
            </a:r>
            <a:r>
              <a:rPr kumimoji="0" lang="pt-BR" sz="1200" i="0" u="none" strike="noStrike" kern="1200" cap="none" spc="0" normalizeH="0" baseline="0" noProof="0" dirty="0">
                <a:ln>
                  <a:noFill/>
                </a:ln>
                <a:effectLst/>
                <a:uLnTx/>
                <a:uFillTx/>
                <a:latin typeface="Open Sans"/>
                <a:ea typeface="Open Sans"/>
                <a:cs typeface="Open Sans"/>
                <a:sym typeface="Open Sans"/>
              </a:rPr>
              <a:t>.</a:t>
            </a:r>
            <a:endParaRPr kumimoji="0" sz="180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00009" y="3793933"/>
            <a:ext cx="1763760" cy="245739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Base final</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a:t>
            </a:r>
            <a:r>
              <a:rPr lang="pt-BR" sz="1200" dirty="0">
                <a:solidFill>
                  <a:srgbClr val="434343"/>
                </a:solidFill>
                <a:latin typeface="Open Sans"/>
                <a:ea typeface="Open Sans"/>
                <a:cs typeface="Open Sans"/>
                <a:sym typeface="Open Sans"/>
              </a:rPr>
              <a:t>criada com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com parâmetros diferentes da etapa anterior para </a:t>
            </a:r>
            <a:r>
              <a:rPr lang="pt-BR" sz="1200" b="1" dirty="0">
                <a:solidFill>
                  <a:srgbClr val="6ADBD9"/>
                </a:solidFill>
                <a:latin typeface="Open Sans"/>
                <a:sym typeface="Open Sans"/>
              </a:rPr>
              <a:t>elevar</a:t>
            </a:r>
            <a:r>
              <a:rPr lang="pt-BR" sz="1200" dirty="0">
                <a:latin typeface="Open Sans"/>
                <a:sym typeface="Open Sans"/>
              </a:rPr>
              <a:t> o numero de itens </a:t>
            </a:r>
            <a:r>
              <a:rPr lang="pt-BR" sz="1200" b="1" dirty="0">
                <a:solidFill>
                  <a:srgbClr val="6ADBD9"/>
                </a:solidFill>
                <a:latin typeface="Open Sans"/>
                <a:sym typeface="Open Sans"/>
              </a:rPr>
              <a:t>em</a:t>
            </a:r>
            <a:r>
              <a:rPr lang="pt-BR" sz="1200" dirty="0">
                <a:latin typeface="Open Sans"/>
                <a:sym typeface="Open Sans"/>
              </a:rPr>
              <a:t> cada classe por </a:t>
            </a:r>
            <a:r>
              <a:rPr lang="pt-BR" sz="1200" b="1" dirty="0">
                <a:solidFill>
                  <a:srgbClr val="6ADBD9"/>
                </a:solidFill>
                <a:latin typeface="Open Sans"/>
                <a:sym typeface="Open Sans"/>
              </a:rPr>
              <a:t>3x</a:t>
            </a:r>
            <a:r>
              <a:rPr lang="pt-BR" sz="1200" dirty="0">
                <a:latin typeface="Open Sans"/>
                <a:sym typeface="Open Sans"/>
              </a:rPr>
              <a:t>.</a:t>
            </a:r>
            <a:r>
              <a:rPr lang="pt-BR" sz="1200" b="1" i="1" dirty="0">
                <a:solidFill>
                  <a:srgbClr val="6ADBD9"/>
                </a:solidFill>
                <a:latin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dividida em </a:t>
            </a:r>
            <a:r>
              <a:rPr lang="pt-BR" sz="1200" b="1" dirty="0">
                <a:solidFill>
                  <a:srgbClr val="6ADBD9"/>
                </a:solidFill>
                <a:latin typeface="Open Sans"/>
                <a:sym typeface="Open Sans"/>
              </a:rPr>
              <a:t>70%</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 para treino e 30% para teste.. </a:t>
            </a: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83328836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62107"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434343"/>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sym typeface="Open Sans"/>
              </a:rPr>
              <a:t>Balanceamento</a:t>
            </a:r>
          </a:p>
          <a:p>
            <a:pPr marL="171450" lvl="0" indent="-171450">
              <a:buFont typeface="Arial" panose="020B0604020202020204" pitchFamily="34" charset="0"/>
              <a:buChar char="•"/>
              <a:defRPr/>
            </a:pPr>
            <a:r>
              <a:rPr lang="pt-BR" sz="1200" dirty="0">
                <a:solidFill>
                  <a:srgbClr val="434343"/>
                </a:solidFill>
                <a:latin typeface="Open Sans"/>
                <a:sym typeface="Open Sans"/>
              </a:rPr>
              <a:t>Validação com a área de negócios sobre a consistência das informações</a:t>
            </a:r>
            <a:endParaRPr lang="pt-BR"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39513"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3221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77547" y="379620"/>
            <a:ext cx="36723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 name="Retângulo 2">
            <a:extLst>
              <a:ext uri="{FF2B5EF4-FFF2-40B4-BE49-F238E27FC236}">
                <a16:creationId xmlns:a16="http://schemas.microsoft.com/office/drawing/2014/main" id="{4602920A-C902-4C24-B48E-A8A31D4AE1B3}"/>
              </a:ext>
            </a:extLst>
          </p:cNvPr>
          <p:cNvSpPr/>
          <p:nvPr/>
        </p:nvSpPr>
        <p:spPr>
          <a:xfrm>
            <a:off x="2837167" y="1474029"/>
            <a:ext cx="8967207" cy="1600438"/>
          </a:xfrm>
          <a:prstGeom prst="rect">
            <a:avLst/>
          </a:prstGeom>
        </p:spPr>
        <p:txBody>
          <a:bodyPr wrap="square">
            <a:spAutoFit/>
          </a:bodyPr>
          <a:lstStyle/>
          <a:p>
            <a:pPr marL="285750" indent="-285750" algn="just">
              <a:buFont typeface="Arial" panose="020B0604020202020204" pitchFamily="34" charset="0"/>
              <a:buChar char="•"/>
            </a:pPr>
            <a:r>
              <a:rPr lang="pt-BR" sz="1400" dirty="0">
                <a:solidFill>
                  <a:srgbClr val="434343"/>
                </a:solidFill>
                <a:latin typeface="Open Sans" panose="020B0604020202020204" charset="0"/>
              </a:rPr>
              <a:t>Rede de Excelência financiada pela União Europeia, que realizou o </a:t>
            </a:r>
            <a:r>
              <a:rPr lang="pt-BR" sz="1400"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Visual </a:t>
            </a:r>
            <a:r>
              <a:rPr lang="pt-BR" sz="1400"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Object</a:t>
            </a:r>
            <a:r>
              <a:rPr lang="pt-BR" sz="1400"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 </a:t>
            </a:r>
            <a:r>
              <a:rPr lang="pt-BR" sz="1400"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Challenge</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a:t>
            </a:r>
            <a:r>
              <a:rPr lang="pt-BR" sz="1400" dirty="0">
                <a:solidFill>
                  <a:srgbClr val="434343"/>
                </a:solidFill>
                <a:latin typeface="Open Sans" panose="020B0604020202020204" charset="0"/>
              </a:rPr>
              <a:t>). </a:t>
            </a:r>
          </a:p>
          <a:p>
            <a:pPr algn="just"/>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As anotações do </a:t>
            </a:r>
            <a:r>
              <a:rPr lang="pt-BR" sz="1400" b="1" dirty="0">
                <a:solidFill>
                  <a:srgbClr val="434343"/>
                </a:solidFill>
                <a:latin typeface="Open Sans" panose="020B0604020202020204" charset="0"/>
              </a:rPr>
              <a:t>VOC PASCAL </a:t>
            </a:r>
            <a:r>
              <a:rPr lang="pt-BR" sz="1400" dirty="0">
                <a:solidFill>
                  <a:srgbClr val="434343"/>
                </a:solidFill>
                <a:latin typeface="Open Sans" panose="020B0604020202020204" charset="0"/>
              </a:rPr>
              <a:t>foram liberadas em um formato XML, em que </a:t>
            </a:r>
            <a:r>
              <a:rPr lang="pt-BR" sz="1400" b="1" dirty="0">
                <a:solidFill>
                  <a:srgbClr val="434343"/>
                </a:solidFill>
                <a:latin typeface="Open Sans" panose="020B0604020202020204" charset="0"/>
              </a:rPr>
              <a:t>cada imagem possui um arquivo XML </a:t>
            </a:r>
            <a:r>
              <a:rPr lang="pt-BR" sz="1400" dirty="0">
                <a:solidFill>
                  <a:srgbClr val="434343"/>
                </a:solidFill>
                <a:latin typeface="Open Sans" panose="020B0604020202020204" charset="0"/>
              </a:rPr>
              <a:t>que descrevem as caixas delimitadoras das figura. </a:t>
            </a:r>
          </a:p>
          <a:p>
            <a:pPr marL="285750" indent="-285750" algn="just">
              <a:buFont typeface="Arial" panose="020B0604020202020204" pitchFamily="34" charset="0"/>
              <a:buChar char="•"/>
            </a:pPr>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 base de dados deste trabalho é composta por uma imagem e um arquivo de anotações que seguem esses padrões. </a:t>
            </a:r>
          </a:p>
        </p:txBody>
      </p:sp>
      <p:pic>
        <p:nvPicPr>
          <p:cNvPr id="7" name="Imagem 6" descr="Uma imagem contendo desenho&#10;&#10;Descrição gerada automaticamente">
            <a:extLst>
              <a:ext uri="{FF2B5EF4-FFF2-40B4-BE49-F238E27FC236}">
                <a16:creationId xmlns:a16="http://schemas.microsoft.com/office/drawing/2014/main" id="{20A40643-0AEE-4032-8271-C393794CD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79" y="355590"/>
            <a:ext cx="2214700" cy="778310"/>
          </a:xfrm>
          <a:prstGeom prst="rect">
            <a:avLst/>
          </a:prstGeom>
        </p:spPr>
      </p:pic>
      <p:sp>
        <p:nvSpPr>
          <p:cNvPr id="8" name="CaixaDeTexto 7">
            <a:extLst>
              <a:ext uri="{FF2B5EF4-FFF2-40B4-BE49-F238E27FC236}">
                <a16:creationId xmlns:a16="http://schemas.microsoft.com/office/drawing/2014/main" id="{D7047933-2585-408E-8706-3ED5E8EA4592}"/>
              </a:ext>
            </a:extLst>
          </p:cNvPr>
          <p:cNvSpPr txBox="1"/>
          <p:nvPr/>
        </p:nvSpPr>
        <p:spPr>
          <a:xfrm>
            <a:off x="4271869" y="5379349"/>
            <a:ext cx="8624454" cy="276999"/>
          </a:xfrm>
          <a:prstGeom prst="rect">
            <a:avLst/>
          </a:prstGeom>
          <a:noFill/>
        </p:spPr>
        <p:txBody>
          <a:bodyPr wrap="square" rtlCol="0">
            <a:spAutoFit/>
          </a:bodyPr>
          <a:lstStyle/>
          <a:p>
            <a:r>
              <a:rPr lang="pt-BR" sz="1200" dirty="0">
                <a:hlinkClick r:id="rId6"/>
              </a:rPr>
              <a:t>https://blog.roboflow.ai/how-to-convert-annotations-from-voc-xml-to-coco-json/</a:t>
            </a:r>
            <a:endParaRPr lang="pt-BR" sz="1200" dirty="0"/>
          </a:p>
        </p:txBody>
      </p:sp>
      <p:sp>
        <p:nvSpPr>
          <p:cNvPr id="12" name="CaixaDeTexto 11">
            <a:extLst>
              <a:ext uri="{FF2B5EF4-FFF2-40B4-BE49-F238E27FC236}">
                <a16:creationId xmlns:a16="http://schemas.microsoft.com/office/drawing/2014/main" id="{2946B584-4087-4AB4-8497-358A1C1921F9}"/>
              </a:ext>
            </a:extLst>
          </p:cNvPr>
          <p:cNvSpPr txBox="1"/>
          <p:nvPr/>
        </p:nvSpPr>
        <p:spPr>
          <a:xfrm>
            <a:off x="2909941" y="532152"/>
            <a:ext cx="8016810" cy="646331"/>
          </a:xfrm>
          <a:prstGeom prst="rect">
            <a:avLst/>
          </a:prstGeom>
          <a:noFill/>
        </p:spPr>
        <p:txBody>
          <a:bodyPr wrap="none" rtlCol="0">
            <a:spAutoFit/>
          </a:bodyPr>
          <a:lstStyle/>
          <a:p>
            <a:r>
              <a:rPr lang="pt-BR" b="1" dirty="0">
                <a:solidFill>
                  <a:srgbClr val="434343"/>
                </a:solidFill>
                <a:latin typeface="Open Sans" panose="020B0604020202020204" charset="0"/>
              </a:rPr>
              <a:t>PASCAL</a:t>
            </a:r>
            <a:r>
              <a:rPr lang="pt-BR" dirty="0">
                <a:solidFill>
                  <a:srgbClr val="434343"/>
                </a:solidFill>
                <a:latin typeface="Open Sans" panose="020B0604020202020204" charset="0"/>
              </a:rPr>
              <a:t> (</a:t>
            </a:r>
            <a:r>
              <a:rPr lang="en-US" dirty="0">
                <a:solidFill>
                  <a:srgbClr val="434343"/>
                </a:solidFill>
                <a:latin typeface="Open Sans" panose="020B0604020202020204" charset="0"/>
              </a:rPr>
              <a:t>Pattern Analysis, Statistical Modelling and Computational Learning</a:t>
            </a:r>
            <a:r>
              <a:rPr lang="pt-BR" dirty="0">
                <a:solidFill>
                  <a:srgbClr val="434343"/>
                </a:solidFill>
                <a:latin typeface="Open Sans" panose="020B0604020202020204" charset="0"/>
              </a:rPr>
              <a:t>)</a:t>
            </a:r>
          </a:p>
          <a:p>
            <a:endParaRPr lang="pt-BR" dirty="0"/>
          </a:p>
        </p:txBody>
      </p:sp>
      <p:sp>
        <p:nvSpPr>
          <p:cNvPr id="14" name="Retângulo 13">
            <a:extLst>
              <a:ext uri="{FF2B5EF4-FFF2-40B4-BE49-F238E27FC236}">
                <a16:creationId xmlns:a16="http://schemas.microsoft.com/office/drawing/2014/main" id="{C86E7B4F-6CB5-400B-87B0-01C40A154A4C}"/>
              </a:ext>
            </a:extLst>
          </p:cNvPr>
          <p:cNvSpPr/>
          <p:nvPr/>
        </p:nvSpPr>
        <p:spPr>
          <a:xfrm>
            <a:off x="2836340" y="3591983"/>
            <a:ext cx="8425222" cy="954107"/>
          </a:xfrm>
          <a:prstGeom prst="rect">
            <a:avLst/>
          </a:prstGeom>
        </p:spPr>
        <p:txBody>
          <a:bodyPr wrap="square">
            <a:spAutoFit/>
          </a:bodyPr>
          <a:lstStyle/>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LabelImg</a:t>
            </a:r>
            <a:r>
              <a:rPr lang="en-US" sz="1400" dirty="0">
                <a:solidFill>
                  <a:srgbClr val="434343"/>
                </a:solidFill>
                <a:latin typeface="Open Sans" panose="020B0604020202020204" charset="0"/>
              </a:rPr>
              <a:t> é </a:t>
            </a:r>
            <a:r>
              <a:rPr lang="en-US" sz="1400" dirty="0" err="1">
                <a:solidFill>
                  <a:srgbClr val="434343"/>
                </a:solidFill>
                <a:latin typeface="Open Sans" panose="020B0604020202020204" charset="0"/>
              </a:rPr>
              <a:t>uma</a:t>
            </a:r>
            <a:r>
              <a:rPr lang="en-US" sz="1400" dirty="0">
                <a:solidFill>
                  <a:srgbClr val="434343"/>
                </a:solidFill>
                <a:latin typeface="Open Sans" panose="020B0604020202020204" charset="0"/>
              </a:rPr>
              <a:t> ferramenta </a:t>
            </a:r>
            <a:r>
              <a:rPr lang="pt-BR" sz="1400" dirty="0">
                <a:solidFill>
                  <a:srgbClr val="434343"/>
                </a:solidFill>
                <a:latin typeface="Open Sans" panose="020B0604020202020204" charset="0"/>
              </a:rPr>
              <a:t>gráfica para anotações em imagens</a:t>
            </a:r>
            <a:r>
              <a:rPr lang="en-US" sz="1400" dirty="0">
                <a:solidFill>
                  <a:srgbClr val="434343"/>
                </a:solidFill>
                <a:latin typeface="Open Sans" panose="020B0604020202020204" charset="0"/>
              </a:rPr>
              <a:t>.</a:t>
            </a:r>
          </a:p>
          <a:p>
            <a:pPr marL="285750" indent="-285750" algn="just">
              <a:buFont typeface="Arial" panose="020B0604020202020204" pitchFamily="34" charset="0"/>
              <a:buChar char="•"/>
            </a:pPr>
            <a:endParaRPr lang="en-US" sz="1400" dirty="0">
              <a:solidFill>
                <a:srgbClr val="434343"/>
              </a:solidFill>
              <a:latin typeface="Open Sans" panose="020B0604020202020204" charset="0"/>
            </a:endParaRPr>
          </a:p>
          <a:p>
            <a:pPr algn="just"/>
            <a:r>
              <a:rPr lang="pt-BR" sz="1400" dirty="0">
                <a:solidFill>
                  <a:srgbClr val="434343"/>
                </a:solidFill>
                <a:latin typeface="Open Sans" panose="020B0604020202020204" charset="0"/>
              </a:rPr>
              <a:t>Escrita em Python, as anotações são salvas como arquivos XML, PASCAL VOC, usado pelo </a:t>
            </a:r>
            <a:r>
              <a:rPr lang="pt-BR" sz="1400" dirty="0" err="1">
                <a:solidFill>
                  <a:srgbClr val="434343"/>
                </a:solidFill>
                <a:latin typeface="Open Sans" panose="020B0604020202020204" charset="0"/>
              </a:rPr>
              <a:t>ImageNet</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 mais famoso do mundo.</a:t>
            </a:r>
            <a:endParaRPr lang="en-US" sz="1400" b="1" dirty="0">
              <a:solidFill>
                <a:srgbClr val="434343"/>
              </a:solidFill>
              <a:latin typeface="Open Sans" panose="020B0604020202020204" charset="0"/>
            </a:endParaRPr>
          </a:p>
        </p:txBody>
      </p:sp>
      <p:pic>
        <p:nvPicPr>
          <p:cNvPr id="21" name="Imagem 20" descr="Uma imagem contendo desenho, placar&#10;&#10;Descrição gerada automaticamente">
            <a:extLst>
              <a:ext uri="{FF2B5EF4-FFF2-40B4-BE49-F238E27FC236}">
                <a16:creationId xmlns:a16="http://schemas.microsoft.com/office/drawing/2014/main" id="{5ADD8008-2972-4F54-AF2E-4A6369A26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798" y="3574563"/>
            <a:ext cx="997540" cy="997540"/>
          </a:xfrm>
          <a:prstGeom prst="rect">
            <a:avLst/>
          </a:prstGeom>
        </p:spPr>
      </p:pic>
      <p:pic>
        <p:nvPicPr>
          <p:cNvPr id="23" name="Imagem 22" descr="Uma imagem contendo atletismo, mesa&#10;&#10;Descrição gerada automaticamente">
            <a:extLst>
              <a:ext uri="{FF2B5EF4-FFF2-40B4-BE49-F238E27FC236}">
                <a16:creationId xmlns:a16="http://schemas.microsoft.com/office/drawing/2014/main" id="{C6B6A897-118F-4B5F-A899-D5938A849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54372" y="1948136"/>
            <a:ext cx="2174082" cy="652224"/>
          </a:xfrm>
          <a:prstGeom prst="rect">
            <a:avLst/>
          </a:prstGeom>
        </p:spPr>
      </p:pic>
      <p:sp>
        <p:nvSpPr>
          <p:cNvPr id="24" name="CaixaDeTexto 23">
            <a:extLst>
              <a:ext uri="{FF2B5EF4-FFF2-40B4-BE49-F238E27FC236}">
                <a16:creationId xmlns:a16="http://schemas.microsoft.com/office/drawing/2014/main" id="{D1CFCE42-1C34-46FE-B2E5-CA7DDD609BDE}"/>
              </a:ext>
            </a:extLst>
          </p:cNvPr>
          <p:cNvSpPr txBox="1"/>
          <p:nvPr/>
        </p:nvSpPr>
        <p:spPr>
          <a:xfrm>
            <a:off x="3063249" y="4864002"/>
            <a:ext cx="1908086" cy="276999"/>
          </a:xfrm>
          <a:prstGeom prst="rect">
            <a:avLst/>
          </a:prstGeom>
          <a:noFill/>
        </p:spPr>
        <p:txBody>
          <a:bodyPr wrap="none" rtlCol="0">
            <a:spAutoFit/>
          </a:bodyPr>
          <a:lstStyle/>
          <a:p>
            <a:r>
              <a:rPr lang="pt-BR" sz="1200" dirty="0">
                <a:hlinkClick r:id="rId9"/>
              </a:rPr>
              <a:t>http://www.image-net.org/</a:t>
            </a:r>
            <a:endParaRPr lang="pt-BR" sz="1200" dirty="0"/>
          </a:p>
        </p:txBody>
      </p:sp>
      <p:sp>
        <p:nvSpPr>
          <p:cNvPr id="25" name="CaixaDeTexto 24">
            <a:extLst>
              <a:ext uri="{FF2B5EF4-FFF2-40B4-BE49-F238E27FC236}">
                <a16:creationId xmlns:a16="http://schemas.microsoft.com/office/drawing/2014/main" id="{0B780936-2A01-4455-BFBC-BA5A46946A60}"/>
              </a:ext>
            </a:extLst>
          </p:cNvPr>
          <p:cNvSpPr txBox="1"/>
          <p:nvPr/>
        </p:nvSpPr>
        <p:spPr>
          <a:xfrm>
            <a:off x="8438249" y="4864002"/>
            <a:ext cx="2488502" cy="276999"/>
          </a:xfrm>
          <a:prstGeom prst="rect">
            <a:avLst/>
          </a:prstGeom>
          <a:noFill/>
        </p:spPr>
        <p:txBody>
          <a:bodyPr wrap="none" rtlCol="0">
            <a:spAutoFit/>
          </a:bodyPr>
          <a:lstStyle/>
          <a:p>
            <a:r>
              <a:rPr lang="pt-BR" sz="1200" dirty="0">
                <a:hlinkClick r:id="rId10"/>
              </a:rPr>
              <a:t>https://github.com/tzutalin/labelImg</a:t>
            </a:r>
            <a:endParaRPr lang="pt-BR" sz="1200" dirty="0"/>
          </a:p>
        </p:txBody>
      </p:sp>
    </p:spTree>
    <p:extLst>
      <p:ext uri="{BB962C8B-B14F-4D97-AF65-F5344CB8AC3E}">
        <p14:creationId xmlns:p14="http://schemas.microsoft.com/office/powerpoint/2010/main" val="1337834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069522"/>
            <a:ext cx="9913809" cy="800219"/>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verificar que na base original, existiam muito mais rostos com máscara do que das outras categorias, então para não ter que procurar na internet por novas fotos de rostos sem mascara. Balanceamos a classe </a:t>
            </a:r>
            <a:r>
              <a:rPr lang="pt-BR" sz="1400" dirty="0" err="1">
                <a:solidFill>
                  <a:srgbClr val="434343"/>
                </a:solidFill>
                <a:latin typeface="Open Sans" panose="020B0604020202020204"/>
              </a:rPr>
              <a:t>without_mask</a:t>
            </a:r>
            <a:r>
              <a:rPr lang="pt-BR" sz="1400" dirty="0">
                <a:solidFill>
                  <a:srgbClr val="434343"/>
                </a:solidFill>
                <a:latin typeface="Open Sans" panose="020B0604020202020204"/>
              </a:rPr>
              <a:t> com relação a classe </a:t>
            </a:r>
            <a:r>
              <a:rPr lang="pt-BR" sz="1400" dirty="0" err="1">
                <a:solidFill>
                  <a:srgbClr val="434343"/>
                </a:solidFill>
                <a:latin typeface="Open Sans" panose="020B0604020202020204"/>
              </a:rPr>
              <a:t>with_mask</a:t>
            </a:r>
            <a:r>
              <a:rPr lang="pt-BR" sz="1400" dirty="0">
                <a:solidFill>
                  <a:srgbClr val="434343"/>
                </a:solidFill>
                <a:latin typeface="Open Sans" panose="020B0604020202020204"/>
              </a:rPr>
              <a:t> pegando uma amostra aleatória de imagens originais do </a:t>
            </a:r>
            <a:r>
              <a:rPr lang="pt-BR" sz="1400" dirty="0" err="1">
                <a:solidFill>
                  <a:srgbClr val="434343"/>
                </a:solidFill>
                <a:latin typeface="Open Sans" panose="020B0604020202020204"/>
              </a:rPr>
              <a:t>dataset</a:t>
            </a:r>
            <a:r>
              <a:rPr lang="pt-BR" sz="1400" dirty="0">
                <a:solidFill>
                  <a:srgbClr val="434343"/>
                </a:solidFill>
                <a:latin typeface="Open Sans" panose="020B0604020202020204"/>
              </a:rPr>
              <a:t> </a:t>
            </a:r>
            <a:r>
              <a:rPr lang="pt-BR" dirty="0"/>
              <a:t>LFW.</a:t>
            </a:r>
            <a:endParaRPr lang="pt-BR" sz="1400" dirty="0">
              <a:solidFill>
                <a:srgbClr val="434343"/>
              </a:solidFill>
              <a:latin typeface="Open Sans" panose="020B0604020202020204"/>
            </a:endParaRP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1425444" y="1959222"/>
            <a:ext cx="8848365" cy="1813057"/>
          </a:xfrm>
          <a:prstGeom prst="rect">
            <a:avLst/>
          </a:prstGeom>
          <a:noFill/>
          <a:ln>
            <a:noFill/>
          </a:ln>
        </p:spPr>
        <p:txBody>
          <a:bodyPr spcFirstLastPara="1" wrap="square" lIns="91425" tIns="91425" rIns="91425" bIns="91425" anchor="t" anchorCtr="0">
            <a:noAutofit/>
          </a:bodyPr>
          <a:lstStyle/>
          <a:p>
            <a:pPr lvl="0" algn="just"/>
            <a:r>
              <a:rPr lang="pt-BR" sz="1200" dirty="0" err="1">
                <a:latin typeface="Open Sans" panose="020B0604020202020204"/>
              </a:rPr>
              <a:t>Labeled</a:t>
            </a:r>
            <a:r>
              <a:rPr lang="pt-BR" sz="1200" dirty="0">
                <a:latin typeface="Open Sans" panose="020B0604020202020204"/>
              </a:rPr>
              <a:t> Faces in </a:t>
            </a:r>
            <a:r>
              <a:rPr lang="pt-BR" sz="1200" dirty="0" err="1">
                <a:latin typeface="Open Sans" panose="020B0604020202020204"/>
              </a:rPr>
              <a:t>the</a:t>
            </a:r>
            <a:r>
              <a:rPr lang="pt-BR" sz="1200" dirty="0">
                <a:latin typeface="Open Sans" panose="020B0604020202020204"/>
              </a:rPr>
              <a:t> Wild é um banco de dados publicado em 2007 com fotos de rostos projetado para estudar o problema de reconhecimento irrestrito de rostos. O conjunto de dados contém mais de </a:t>
            </a:r>
            <a:r>
              <a:rPr lang="pt-BR" sz="1200" b="1" dirty="0">
                <a:solidFill>
                  <a:srgbClr val="6ADBD9"/>
                </a:solidFill>
                <a:latin typeface="Open Sans" panose="020B0604020202020204"/>
              </a:rPr>
              <a:t>13.000</a:t>
            </a:r>
            <a:r>
              <a:rPr lang="pt-BR" sz="1200" dirty="0">
                <a:latin typeface="Open Sans" panose="020B0604020202020204"/>
              </a:rPr>
              <a:t> imagens de rostos coletados da web. Cada rosto foi etiquetado com o nome da pessoa retratada. </a:t>
            </a:r>
            <a:r>
              <a:rPr lang="pt-BR" sz="1200" b="1" dirty="0">
                <a:solidFill>
                  <a:srgbClr val="6ADBD9"/>
                </a:solidFill>
                <a:latin typeface="Open Sans" panose="020B0604020202020204"/>
              </a:rPr>
              <a:t>1.680</a:t>
            </a:r>
            <a:r>
              <a:rPr lang="pt-BR" sz="1200" dirty="0">
                <a:latin typeface="Open Sans" panose="020B0604020202020204"/>
              </a:rPr>
              <a:t> das pessoas retratadas têm duas ou mais fotos distintas no conjunto de dados..</a:t>
            </a:r>
            <a:br>
              <a:rPr lang="pt-BR" sz="1200" dirty="0">
                <a:latin typeface="Open Sans" panose="020B0604020202020204"/>
              </a:rPr>
            </a:br>
            <a:br>
              <a:rPr lang="pt-BR" sz="1200" dirty="0">
                <a:latin typeface="Open Sans" panose="020B0604020202020204"/>
              </a:rPr>
            </a:br>
            <a:r>
              <a:rPr lang="pt-BR" sz="1200" dirty="0">
                <a:latin typeface="Open Sans" panose="020B0604020202020204"/>
              </a:rPr>
              <a:t>Existem </a:t>
            </a:r>
            <a:r>
              <a:rPr lang="pt-BR" sz="1200" b="1" dirty="0">
                <a:solidFill>
                  <a:srgbClr val="6ADBD9"/>
                </a:solidFill>
                <a:latin typeface="Open Sans" panose="020B0604020202020204"/>
              </a:rPr>
              <a:t>quatro conjuntos diferentes de imagens LFW</a:t>
            </a:r>
            <a:r>
              <a:rPr lang="pt-BR" sz="1200" dirty="0">
                <a:latin typeface="Open Sans" panose="020B0604020202020204"/>
              </a:rPr>
              <a:t>, incluindo o </a:t>
            </a:r>
            <a:r>
              <a:rPr lang="pt-BR" sz="1200" b="1" dirty="0">
                <a:solidFill>
                  <a:srgbClr val="6ADBD9"/>
                </a:solidFill>
                <a:latin typeface="Open Sans" panose="020B0604020202020204"/>
              </a:rPr>
              <a:t>original</a:t>
            </a:r>
            <a:r>
              <a:rPr lang="pt-BR" sz="1200" dirty="0">
                <a:latin typeface="Open Sans" panose="020B0604020202020204"/>
              </a:rPr>
              <a:t> e três tipos diferentes de imagens "alinhadas". As imagens alinhadas incluem "imagens afuniladas" (ICCV 2007), </a:t>
            </a:r>
            <a:r>
              <a:rPr lang="pt-BR" sz="1200" dirty="0" err="1">
                <a:latin typeface="Open Sans" panose="020B0604020202020204"/>
              </a:rPr>
              <a:t>LFW-a</a:t>
            </a:r>
            <a:r>
              <a:rPr lang="pt-BR" sz="1200" dirty="0">
                <a:latin typeface="Open Sans" panose="020B0604020202020204"/>
              </a:rPr>
              <a:t>, que usa um método de alinhamento não publicado, e imagens "afuniladas profundas" (NIPS 2012). </a:t>
            </a:r>
            <a:br>
              <a:rPr lang="pt-BR" sz="1200" dirty="0"/>
            </a:b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8602" y="4727252"/>
            <a:ext cx="2628806" cy="2116755"/>
          </a:xfrm>
          <a:prstGeom prst="rect">
            <a:avLst/>
          </a:prstGeom>
          <a:noFill/>
          <a:ln>
            <a:noFill/>
          </a:ln>
        </p:spPr>
      </p:pic>
      <p:sp>
        <p:nvSpPr>
          <p:cNvPr id="4" name="CaixaDeTexto 3">
            <a:extLst>
              <a:ext uri="{FF2B5EF4-FFF2-40B4-BE49-F238E27FC236}">
                <a16:creationId xmlns:a16="http://schemas.microsoft.com/office/drawing/2014/main" id="{7882592F-BE18-4C93-9F81-DD724A66DA35}"/>
              </a:ext>
            </a:extLst>
          </p:cNvPr>
          <p:cNvSpPr txBox="1"/>
          <p:nvPr/>
        </p:nvSpPr>
        <p:spPr>
          <a:xfrm>
            <a:off x="3391993" y="5881633"/>
            <a:ext cx="3403496" cy="369332"/>
          </a:xfrm>
          <a:prstGeom prst="rect">
            <a:avLst/>
          </a:prstGeom>
          <a:noFill/>
        </p:spPr>
        <p:txBody>
          <a:bodyPr wrap="none" rtlCol="0">
            <a:spAutoFit/>
          </a:bodyPr>
          <a:lstStyle/>
          <a:p>
            <a:r>
              <a:rPr lang="pt-BR" dirty="0"/>
              <a:t>http://vis-www.cs.umass.edu/lfw/</a:t>
            </a:r>
          </a:p>
        </p:txBody>
      </p:sp>
      <p:pic>
        <p:nvPicPr>
          <p:cNvPr id="6" name="Imagem 5" descr="Uma imagem contendo quarto, comida&#10;&#10;Descrição gerada automaticamente">
            <a:extLst>
              <a:ext uri="{FF2B5EF4-FFF2-40B4-BE49-F238E27FC236}">
                <a16:creationId xmlns:a16="http://schemas.microsoft.com/office/drawing/2014/main" id="{BDA0C744-25D3-4786-A143-EDAC5FB6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59222"/>
            <a:ext cx="1014046" cy="1014046"/>
          </a:xfrm>
          <a:prstGeom prst="rect">
            <a:avLst/>
          </a:prstGeom>
        </p:spPr>
      </p:pic>
      <p:pic>
        <p:nvPicPr>
          <p:cNvPr id="8" name="Imagem 7" descr="Uma imagem contendo biblioteca, quarto&#10;&#10;Descrição gerada automaticamente">
            <a:extLst>
              <a:ext uri="{FF2B5EF4-FFF2-40B4-BE49-F238E27FC236}">
                <a16:creationId xmlns:a16="http://schemas.microsoft.com/office/drawing/2014/main" id="{BD296017-A46B-40A2-AB1A-FFA42FD09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855" y="3861760"/>
            <a:ext cx="6606620" cy="1937942"/>
          </a:xfrm>
          <a:prstGeom prst="rect">
            <a:avLst/>
          </a:prstGeom>
        </p:spPr>
      </p:pic>
    </p:spTree>
    <p:extLst>
      <p:ext uri="{BB962C8B-B14F-4D97-AF65-F5344CB8AC3E}">
        <p14:creationId xmlns:p14="http://schemas.microsoft.com/office/powerpoint/2010/main" val="3643698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188549" y="968599"/>
            <a:ext cx="9979850" cy="73866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 classes </a:t>
            </a:r>
            <a:r>
              <a:rPr lang="pt-BR" sz="1400" dirty="0">
                <a:solidFill>
                  <a:srgbClr val="434343"/>
                </a:solidFill>
                <a:latin typeface="Open Sans" panose="020B0604020202020204"/>
              </a:rPr>
              <a:t>desbalanceadas que foram submetidas a transformações para ficarem com número de elementos </a:t>
            </a:r>
            <a:r>
              <a:rPr lang="pt-BR" sz="1400" b="1" dirty="0">
                <a:solidFill>
                  <a:srgbClr val="434343"/>
                </a:solidFill>
                <a:latin typeface="Open Sans" panose="020B0604020202020204"/>
              </a:rPr>
              <a:t>próximos</a:t>
            </a:r>
            <a:r>
              <a:rPr lang="pt-BR" sz="1400" dirty="0">
                <a:solidFill>
                  <a:srgbClr val="434343"/>
                </a:solidFill>
                <a:latin typeface="Open Sans" panose="020B0604020202020204"/>
              </a:rPr>
              <a:t>. O LFW resolveu o problema da classe </a:t>
            </a:r>
            <a:r>
              <a:rPr lang="pt-BR" sz="1400" dirty="0" err="1">
                <a:solidFill>
                  <a:srgbClr val="434343"/>
                </a:solidFill>
                <a:latin typeface="Open Sans" panose="020B0604020202020204"/>
              </a:rPr>
              <a:t>without_mask</a:t>
            </a:r>
            <a:r>
              <a:rPr lang="pt-BR" sz="1400" dirty="0">
                <a:solidFill>
                  <a:srgbClr val="434343"/>
                </a:solidFill>
                <a:latin typeface="Open Sans" panose="020B0604020202020204"/>
              </a:rPr>
              <a:t>, porém ainda tínhamos um problema com a classe </a:t>
            </a:r>
            <a:r>
              <a:rPr lang="pt-BR" sz="1400" dirty="0" err="1">
                <a:solidFill>
                  <a:srgbClr val="434343"/>
                </a:solidFill>
                <a:latin typeface="Open Sans" panose="020B0604020202020204"/>
              </a:rPr>
              <a:t>mask_weared_incorrect</a:t>
            </a:r>
            <a:r>
              <a:rPr lang="pt-BR" sz="1400" dirty="0">
                <a:solidFill>
                  <a:srgbClr val="434343"/>
                </a:solidFill>
                <a:latin typeface="Open Sans" panose="020B0604020202020204"/>
              </a:rPr>
              <a:t> e um problema com o tamanho da amostra. </a:t>
            </a: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1170DB6D-998B-420C-8321-3486ED49C7AD}"/>
              </a:ext>
            </a:extLst>
          </p:cNvPr>
          <p:cNvPicPr>
            <a:picLocks noChangeAspect="1"/>
          </p:cNvPicPr>
          <p:nvPr/>
        </p:nvPicPr>
        <p:blipFill rotWithShape="1">
          <a:blip r:embed="rId3">
            <a:extLst>
              <a:ext uri="{28A0092B-C50C-407E-A947-70E740481C1C}">
                <a14:useLocalDpi xmlns:a14="http://schemas.microsoft.com/office/drawing/2010/main" val="0"/>
              </a:ext>
            </a:extLst>
          </a:blip>
          <a:srcRect b="58837"/>
          <a:stretch/>
        </p:blipFill>
        <p:spPr>
          <a:xfrm>
            <a:off x="188549" y="1705692"/>
            <a:ext cx="2784454" cy="4600908"/>
          </a:xfrm>
          <a:prstGeom prst="rect">
            <a:avLst/>
          </a:prstGeom>
        </p:spPr>
      </p:pic>
      <p:sp>
        <p:nvSpPr>
          <p:cNvPr id="13" name="CaixaDeTexto 12">
            <a:extLst>
              <a:ext uri="{FF2B5EF4-FFF2-40B4-BE49-F238E27FC236}">
                <a16:creationId xmlns:a16="http://schemas.microsoft.com/office/drawing/2014/main" id="{F1C3BC2E-A0B4-44C2-93A7-E1BB249E8A0B}"/>
              </a:ext>
            </a:extLst>
          </p:cNvPr>
          <p:cNvSpPr txBox="1"/>
          <p:nvPr/>
        </p:nvSpPr>
        <p:spPr>
          <a:xfrm>
            <a:off x="7521327" y="3720367"/>
            <a:ext cx="2323072" cy="646331"/>
          </a:xfrm>
          <a:prstGeom prst="rect">
            <a:avLst/>
          </a:prstGeom>
          <a:noFill/>
        </p:spPr>
        <p:txBody>
          <a:bodyPr wrap="none" rtlCol="0">
            <a:spAutoFit/>
          </a:bodyPr>
          <a:lstStyle/>
          <a:p>
            <a:r>
              <a:rPr lang="da-DK" b="1" dirty="0">
                <a:solidFill>
                  <a:srgbClr val="434343"/>
                </a:solidFill>
                <a:latin typeface="Open Sans"/>
                <a:ea typeface="Open Sans"/>
                <a:cs typeface="Open Sans"/>
              </a:rPr>
              <a:t>Data Augmantation</a:t>
            </a:r>
          </a:p>
          <a:p>
            <a:endParaRPr lang="pt-BR" dirty="0"/>
          </a:p>
        </p:txBody>
      </p:sp>
      <p:sp>
        <p:nvSpPr>
          <p:cNvPr id="26" name="CaixaDeTexto 25">
            <a:extLst>
              <a:ext uri="{FF2B5EF4-FFF2-40B4-BE49-F238E27FC236}">
                <a16:creationId xmlns:a16="http://schemas.microsoft.com/office/drawing/2014/main" id="{148FC6F1-C9D9-471E-B2C4-1B65B6826911}"/>
              </a:ext>
            </a:extLst>
          </p:cNvPr>
          <p:cNvSpPr txBox="1"/>
          <p:nvPr/>
        </p:nvSpPr>
        <p:spPr>
          <a:xfrm>
            <a:off x="7726274" y="1960399"/>
            <a:ext cx="1615507" cy="646331"/>
          </a:xfrm>
          <a:prstGeom prst="rect">
            <a:avLst/>
          </a:prstGeom>
          <a:noFill/>
        </p:spPr>
        <p:txBody>
          <a:bodyPr wrap="none" rtlCol="0">
            <a:spAutoFit/>
          </a:bodyPr>
          <a:lstStyle/>
          <a:p>
            <a:r>
              <a:rPr lang="da-DK" b="1" dirty="0">
                <a:solidFill>
                  <a:srgbClr val="434343"/>
                </a:solidFill>
                <a:latin typeface="Open Sans"/>
                <a:ea typeface="Open Sans"/>
                <a:cs typeface="Open Sans"/>
              </a:rPr>
              <a:t>Novos Dados</a:t>
            </a:r>
          </a:p>
          <a:p>
            <a:endParaRPr lang="pt-BR" dirty="0"/>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6528758" y="2533070"/>
            <a:ext cx="4853152" cy="1151806"/>
          </a:xfrm>
          <a:prstGeom prst="rect">
            <a:avLst/>
          </a:prstGeom>
          <a:noFill/>
          <a:ln>
            <a:noFill/>
          </a:ln>
        </p:spPr>
        <p:txBody>
          <a:bodyPr spcFirstLastPara="1" wrap="square" lIns="91425" tIns="91425" rIns="91425" bIns="91425" anchor="t" anchorCtr="0">
            <a:noAutofit/>
          </a:bodyPr>
          <a:lstStyle/>
          <a:p>
            <a:pPr lvl="0" algn="just"/>
            <a:r>
              <a:rPr lang="pt-BR" sz="1200" dirty="0">
                <a:solidFill>
                  <a:srgbClr val="434343"/>
                </a:solidFill>
                <a:latin typeface="Open Sans"/>
                <a:ea typeface="Open Sans"/>
                <a:cs typeface="Open Sans"/>
                <a:sym typeface="Open Sans"/>
              </a:rPr>
              <a:t>Foram adicionadas </a:t>
            </a:r>
            <a:r>
              <a:rPr lang="pt-BR" sz="1200" b="1" dirty="0">
                <a:solidFill>
                  <a:srgbClr val="434343"/>
                </a:solidFill>
                <a:latin typeface="Open Sans"/>
                <a:ea typeface="Open Sans"/>
                <a:cs typeface="Open Sans"/>
                <a:sym typeface="Open Sans"/>
              </a:rPr>
              <a:t>imagens públicas </a:t>
            </a:r>
            <a:r>
              <a:rPr lang="pt-BR" sz="1200" dirty="0">
                <a:solidFill>
                  <a:srgbClr val="434343"/>
                </a:solidFill>
                <a:latin typeface="Open Sans"/>
                <a:ea typeface="Open Sans"/>
                <a:cs typeface="Open Sans"/>
                <a:sym typeface="Open Sans"/>
              </a:rPr>
              <a:t>retiradas de reportagens sobre “Reabertura do comércio na Pandemia”, “Protestos pelo mundo” (governo e George Floyd) , também “Uso incorreto de máscaras” e “celebridades de máscara”. Este processo deve ser </a:t>
            </a:r>
            <a:r>
              <a:rPr lang="pt-BR" sz="1200" b="1" dirty="0">
                <a:solidFill>
                  <a:srgbClr val="434343"/>
                </a:solidFill>
                <a:latin typeface="Open Sans"/>
                <a:ea typeface="Open Sans"/>
                <a:cs typeface="Open Sans"/>
                <a:sym typeface="Open Sans"/>
              </a:rPr>
              <a:t>contínuo durante o trabalho</a:t>
            </a:r>
            <a:r>
              <a:rPr lang="pt-BR" sz="1200" dirty="0">
                <a:solidFill>
                  <a:srgbClr val="434343"/>
                </a:solidFill>
                <a:latin typeface="Open Sans"/>
                <a:ea typeface="Open Sans"/>
                <a:cs typeface="Open Sans"/>
                <a:sym typeface="Open Sans"/>
              </a:rPr>
              <a:t>.</a:t>
            </a: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8602" y="4727252"/>
            <a:ext cx="2628806" cy="2116755"/>
          </a:xfrm>
          <a:prstGeom prst="rect">
            <a:avLst/>
          </a:prstGeom>
          <a:noFill/>
          <a:ln>
            <a:noFill/>
          </a:ln>
        </p:spPr>
      </p:pic>
      <p:pic>
        <p:nvPicPr>
          <p:cNvPr id="16" name="Imagem 15">
            <a:extLst>
              <a:ext uri="{FF2B5EF4-FFF2-40B4-BE49-F238E27FC236}">
                <a16:creationId xmlns:a16="http://schemas.microsoft.com/office/drawing/2014/main" id="{104C3AFD-6DEE-4962-A6DD-2AC9FF41FEA3}"/>
              </a:ext>
            </a:extLst>
          </p:cNvPr>
          <p:cNvPicPr>
            <a:picLocks noChangeAspect="1"/>
          </p:cNvPicPr>
          <p:nvPr/>
        </p:nvPicPr>
        <p:blipFill rotWithShape="1">
          <a:blip r:embed="rId3">
            <a:extLst>
              <a:ext uri="{28A0092B-C50C-407E-A947-70E740481C1C}">
                <a14:useLocalDpi xmlns:a14="http://schemas.microsoft.com/office/drawing/2010/main" val="0"/>
              </a:ext>
            </a:extLst>
          </a:blip>
          <a:srcRect t="58437" b="191"/>
          <a:stretch/>
        </p:blipFill>
        <p:spPr>
          <a:xfrm>
            <a:off x="2992988" y="1687750"/>
            <a:ext cx="2777804" cy="4613160"/>
          </a:xfrm>
          <a:prstGeom prst="rect">
            <a:avLst/>
          </a:prstGeom>
        </p:spPr>
      </p:pic>
      <p:sp>
        <p:nvSpPr>
          <p:cNvPr id="2" name="CaixaDeTexto 1">
            <a:extLst>
              <a:ext uri="{FF2B5EF4-FFF2-40B4-BE49-F238E27FC236}">
                <a16:creationId xmlns:a16="http://schemas.microsoft.com/office/drawing/2014/main" id="{DF088563-7AFE-4300-B717-91133105E121}"/>
              </a:ext>
            </a:extLst>
          </p:cNvPr>
          <p:cNvSpPr txBox="1"/>
          <p:nvPr/>
        </p:nvSpPr>
        <p:spPr>
          <a:xfrm>
            <a:off x="7443752" y="4361710"/>
            <a:ext cx="1010598"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Contraste</a:t>
            </a:r>
          </a:p>
        </p:txBody>
      </p:sp>
      <p:sp>
        <p:nvSpPr>
          <p:cNvPr id="3" name="CaixaDeTexto 2">
            <a:extLst>
              <a:ext uri="{FF2B5EF4-FFF2-40B4-BE49-F238E27FC236}">
                <a16:creationId xmlns:a16="http://schemas.microsoft.com/office/drawing/2014/main" id="{54ECBC7F-2675-4F80-A780-6E307B6FCE19}"/>
              </a:ext>
            </a:extLst>
          </p:cNvPr>
          <p:cNvSpPr txBox="1"/>
          <p:nvPr/>
        </p:nvSpPr>
        <p:spPr>
          <a:xfrm>
            <a:off x="10353210" y="4366414"/>
            <a:ext cx="748923"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Brilho</a:t>
            </a:r>
          </a:p>
        </p:txBody>
      </p:sp>
      <p:sp>
        <p:nvSpPr>
          <p:cNvPr id="21" name="CaixaDeTexto 20">
            <a:extLst>
              <a:ext uri="{FF2B5EF4-FFF2-40B4-BE49-F238E27FC236}">
                <a16:creationId xmlns:a16="http://schemas.microsoft.com/office/drawing/2014/main" id="{50E294EB-5414-455A-81F7-EECBD4A079E3}"/>
              </a:ext>
            </a:extLst>
          </p:cNvPr>
          <p:cNvSpPr txBox="1"/>
          <p:nvPr/>
        </p:nvSpPr>
        <p:spPr>
          <a:xfrm>
            <a:off x="6560528" y="4357383"/>
            <a:ext cx="904799"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Rotação</a:t>
            </a:r>
          </a:p>
        </p:txBody>
      </p:sp>
      <p:sp>
        <p:nvSpPr>
          <p:cNvPr id="24" name="CaixaDeTexto 23">
            <a:extLst>
              <a:ext uri="{FF2B5EF4-FFF2-40B4-BE49-F238E27FC236}">
                <a16:creationId xmlns:a16="http://schemas.microsoft.com/office/drawing/2014/main" id="{2FC17B0D-3A99-4DB5-9087-2D01F8D1C459}"/>
              </a:ext>
            </a:extLst>
          </p:cNvPr>
          <p:cNvSpPr txBox="1"/>
          <p:nvPr/>
        </p:nvSpPr>
        <p:spPr>
          <a:xfrm>
            <a:off x="8474335" y="4357629"/>
            <a:ext cx="84029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Nitidez</a:t>
            </a:r>
          </a:p>
        </p:txBody>
      </p:sp>
      <p:sp>
        <p:nvSpPr>
          <p:cNvPr id="25" name="CaixaDeTexto 24">
            <a:extLst>
              <a:ext uri="{FF2B5EF4-FFF2-40B4-BE49-F238E27FC236}">
                <a16:creationId xmlns:a16="http://schemas.microsoft.com/office/drawing/2014/main" id="{ABE573D5-A7F4-4D8E-9065-07F5B85303B9}"/>
              </a:ext>
            </a:extLst>
          </p:cNvPr>
          <p:cNvSpPr txBox="1"/>
          <p:nvPr/>
        </p:nvSpPr>
        <p:spPr>
          <a:xfrm>
            <a:off x="9293672" y="4357383"/>
            <a:ext cx="102784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Saturação</a:t>
            </a:r>
          </a:p>
        </p:txBody>
      </p:sp>
      <p:sp>
        <p:nvSpPr>
          <p:cNvPr id="4" name="CaixaDeTexto 3">
            <a:extLst>
              <a:ext uri="{FF2B5EF4-FFF2-40B4-BE49-F238E27FC236}">
                <a16:creationId xmlns:a16="http://schemas.microsoft.com/office/drawing/2014/main" id="{D7E2CD1B-0DB7-4A58-9B08-91B98E0CA198}"/>
              </a:ext>
            </a:extLst>
          </p:cNvPr>
          <p:cNvSpPr txBox="1"/>
          <p:nvPr/>
        </p:nvSpPr>
        <p:spPr>
          <a:xfrm>
            <a:off x="6528758" y="4762743"/>
            <a:ext cx="4774333" cy="1200329"/>
          </a:xfrm>
          <a:prstGeom prst="rect">
            <a:avLst/>
          </a:prstGeom>
          <a:noFill/>
        </p:spPr>
        <p:txBody>
          <a:bodyPr wrap="square" rtlCol="0">
            <a:spAutoFit/>
          </a:bodyPr>
          <a:lstStyle/>
          <a:p>
            <a:r>
              <a:rPr lang="pt-BR" dirty="0"/>
              <a:t>Este procedimento permitiu balancear a classe </a:t>
            </a:r>
            <a:r>
              <a:rPr lang="pt-BR" dirty="0" err="1">
                <a:solidFill>
                  <a:srgbClr val="434343"/>
                </a:solidFill>
                <a:latin typeface="Open Sans" panose="020B0604020202020204"/>
              </a:rPr>
              <a:t>mask_weared_incorrect</a:t>
            </a:r>
            <a:r>
              <a:rPr lang="pt-BR" dirty="0">
                <a:solidFill>
                  <a:srgbClr val="434343"/>
                </a:solidFill>
                <a:latin typeface="Open Sans" panose="020B0604020202020204"/>
              </a:rPr>
              <a:t> com relação</a:t>
            </a:r>
            <a:r>
              <a:rPr lang="pt-BR" dirty="0"/>
              <a:t> as outras classes e também triplicar a quantidade de fotos em todas as categorias.</a:t>
            </a:r>
          </a:p>
        </p:txBody>
      </p:sp>
    </p:spTree>
    <p:extLst>
      <p:ext uri="{BB962C8B-B14F-4D97-AF65-F5344CB8AC3E}">
        <p14:creationId xmlns:p14="http://schemas.microsoft.com/office/powerpoint/2010/main" val="140406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03110642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51585"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2462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Para que o objetivo do projeto seja bem executado, é crucial que exista um modelo de detecção de rostos.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undo preto com letras brancas&#10;&#10;Descrição gerada automaticamente">
            <a:extLst>
              <a:ext uri="{FF2B5EF4-FFF2-40B4-BE49-F238E27FC236}">
                <a16:creationId xmlns:a16="http://schemas.microsoft.com/office/drawing/2014/main" id="{7D566CEC-7EC2-4F9F-BAFB-81B90C60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53" y="2600037"/>
            <a:ext cx="3625362" cy="893576"/>
          </a:xfrm>
          <a:prstGeom prst="rect">
            <a:avLst/>
          </a:prstGeom>
        </p:spPr>
      </p:pic>
      <p:sp>
        <p:nvSpPr>
          <p:cNvPr id="7" name="CaixaDeTexto 6">
            <a:extLst>
              <a:ext uri="{FF2B5EF4-FFF2-40B4-BE49-F238E27FC236}">
                <a16:creationId xmlns:a16="http://schemas.microsoft.com/office/drawing/2014/main" id="{5525162F-4F38-4BA4-B284-24AACE0F7454}"/>
              </a:ext>
            </a:extLst>
          </p:cNvPr>
          <p:cNvSpPr txBox="1"/>
          <p:nvPr/>
        </p:nvSpPr>
        <p:spPr>
          <a:xfrm>
            <a:off x="4301209" y="4613133"/>
            <a:ext cx="7625555"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6.821</a:t>
            </a:r>
            <a:r>
              <a:rPr lang="pt-BR" dirty="0">
                <a:latin typeface="Open Sans" panose="020B0604020202020204"/>
              </a:rPr>
              <a:t> possíveis rostos, este modelo reconheceu apenas </a:t>
            </a:r>
            <a:r>
              <a:rPr lang="pt-BR" b="1" dirty="0">
                <a:solidFill>
                  <a:srgbClr val="6ADBD9"/>
                </a:solidFill>
                <a:latin typeface="Open Sans"/>
              </a:rPr>
              <a:t>3.807</a:t>
            </a:r>
            <a:r>
              <a:rPr lang="pt-BR" dirty="0">
                <a:latin typeface="Open Sans" panose="020B0604020202020204"/>
              </a:rPr>
              <a:t>. </a:t>
            </a:r>
          </a:p>
        </p:txBody>
      </p:sp>
      <p:sp>
        <p:nvSpPr>
          <p:cNvPr id="10" name="CaixaDeTexto 9">
            <a:extLst>
              <a:ext uri="{FF2B5EF4-FFF2-40B4-BE49-F238E27FC236}">
                <a16:creationId xmlns:a16="http://schemas.microsoft.com/office/drawing/2014/main" id="{7332E104-CF40-405C-8082-F77206FEE517}"/>
              </a:ext>
            </a:extLst>
          </p:cNvPr>
          <p:cNvSpPr txBox="1"/>
          <p:nvPr/>
        </p:nvSpPr>
        <p:spPr>
          <a:xfrm>
            <a:off x="6093352" y="2503007"/>
            <a:ext cx="3063659" cy="369332"/>
          </a:xfrm>
          <a:prstGeom prst="rect">
            <a:avLst/>
          </a:prstGeom>
          <a:noFill/>
        </p:spPr>
        <p:txBody>
          <a:bodyPr wrap="none" rtlCol="0">
            <a:spAutoFit/>
          </a:bodyPr>
          <a:lstStyle/>
          <a:p>
            <a:r>
              <a:rPr lang="en-US" b="1" dirty="0">
                <a:latin typeface="Open Sans" panose="020B0604020202020204"/>
              </a:rPr>
              <a:t>Cascading Classifier model</a:t>
            </a:r>
            <a:endParaRPr lang="pt-BR" b="1" dirty="0">
              <a:latin typeface="Open Sans" panose="020B0604020202020204"/>
            </a:endParaRPr>
          </a:p>
        </p:txBody>
      </p:sp>
      <p:sp>
        <p:nvSpPr>
          <p:cNvPr id="12" name="CaixaDeTexto 11">
            <a:extLst>
              <a:ext uri="{FF2B5EF4-FFF2-40B4-BE49-F238E27FC236}">
                <a16:creationId xmlns:a16="http://schemas.microsoft.com/office/drawing/2014/main" id="{1B7248FA-B309-42EE-B321-331DC8D63CA8}"/>
              </a:ext>
            </a:extLst>
          </p:cNvPr>
          <p:cNvSpPr txBox="1"/>
          <p:nvPr/>
        </p:nvSpPr>
        <p:spPr>
          <a:xfrm>
            <a:off x="4301209" y="3523329"/>
            <a:ext cx="7679209"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São casos particulares de modelos de </a:t>
            </a:r>
            <a:r>
              <a:rPr lang="pt-BR" dirty="0" err="1">
                <a:latin typeface="Open Sans" panose="020B0604020202020204"/>
              </a:rPr>
              <a:t>machine</a:t>
            </a:r>
            <a:r>
              <a:rPr lang="pt-BR" dirty="0">
                <a:latin typeface="Open Sans" panose="020B0604020202020204"/>
              </a:rPr>
              <a:t> </a:t>
            </a:r>
            <a:r>
              <a:rPr lang="pt-BR" dirty="0" err="1">
                <a:latin typeface="Open Sans" panose="020B0604020202020204"/>
              </a:rPr>
              <a:t>learning</a:t>
            </a:r>
            <a:r>
              <a:rPr lang="pt-BR" dirty="0">
                <a:latin typeface="Open Sans" panose="020B0604020202020204"/>
              </a:rPr>
              <a:t> do tipo </a:t>
            </a:r>
            <a:r>
              <a:rPr lang="en-US" dirty="0">
                <a:latin typeface="Open Sans" panose="020B0604020202020204"/>
              </a:rPr>
              <a:t>ensemble learning (</a:t>
            </a:r>
            <a:r>
              <a:rPr lang="en-US" dirty="0" err="1">
                <a:latin typeface="Open Sans" panose="020B0604020202020204"/>
              </a:rPr>
              <a:t>Baseados</a:t>
            </a:r>
            <a:r>
              <a:rPr lang="en-US" dirty="0">
                <a:latin typeface="Open Sans" panose="020B0604020202020204"/>
              </a:rPr>
              <a:t> </a:t>
            </a:r>
            <a:r>
              <a:rPr lang="pt-BR" dirty="0">
                <a:latin typeface="Open Sans" panose="020B0604020202020204"/>
              </a:rPr>
              <a:t>na junção de diversos classificadores).</a:t>
            </a:r>
          </a:p>
        </p:txBody>
      </p:sp>
      <p:pic>
        <p:nvPicPr>
          <p:cNvPr id="31" name="Imagem 30" descr="Foto preta e branca de rosto de pessoa&#10;&#10;Descrição gerada automaticamente">
            <a:extLst>
              <a:ext uri="{FF2B5EF4-FFF2-40B4-BE49-F238E27FC236}">
                <a16:creationId xmlns:a16="http://schemas.microsoft.com/office/drawing/2014/main" id="{7CAB2267-50C6-4319-891D-A59A4EBA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46" y="3616577"/>
            <a:ext cx="2390775" cy="1914525"/>
          </a:xfrm>
          <a:prstGeom prst="rect">
            <a:avLst/>
          </a:prstGeom>
        </p:spPr>
      </p:pic>
      <p:sp>
        <p:nvSpPr>
          <p:cNvPr id="32" name="CaixaDeTexto 31">
            <a:extLst>
              <a:ext uri="{FF2B5EF4-FFF2-40B4-BE49-F238E27FC236}">
                <a16:creationId xmlns:a16="http://schemas.microsoft.com/office/drawing/2014/main" id="{53E27095-7C92-4B81-AA28-406293233650}"/>
              </a:ext>
            </a:extLst>
          </p:cNvPr>
          <p:cNvSpPr txBox="1"/>
          <p:nvPr/>
        </p:nvSpPr>
        <p:spPr>
          <a:xfrm>
            <a:off x="5630773" y="5870174"/>
            <a:ext cx="4966424" cy="369332"/>
          </a:xfrm>
          <a:prstGeom prst="rect">
            <a:avLst/>
          </a:prstGeom>
          <a:noFill/>
        </p:spPr>
        <p:txBody>
          <a:bodyPr wrap="none" rtlCol="0">
            <a:spAutoFit/>
          </a:bodyPr>
          <a:lstStyle/>
          <a:p>
            <a:r>
              <a:rPr lang="pt-BR" dirty="0">
                <a:hlinkClick r:id="rId6"/>
              </a:rPr>
              <a:t>https://en.wikipedia.org/wiki/Cascading_classifiers</a:t>
            </a:r>
            <a:endParaRPr lang="pt-BR" dirty="0"/>
          </a:p>
        </p:txBody>
      </p:sp>
    </p:spTree>
    <p:extLst>
      <p:ext uri="{BB962C8B-B14F-4D97-AF65-F5344CB8AC3E}">
        <p14:creationId xmlns:p14="http://schemas.microsoft.com/office/powerpoint/2010/main" val="411745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5510" y="2721245"/>
            <a:ext cx="1252264" cy="893576"/>
          </a:xfrm>
          <a:prstGeom prst="rect">
            <a:avLst/>
          </a:prstGeom>
        </p:spPr>
      </p:pic>
      <p:sp>
        <p:nvSpPr>
          <p:cNvPr id="14" name="CaixaDeTexto 13">
            <a:extLst>
              <a:ext uri="{FF2B5EF4-FFF2-40B4-BE49-F238E27FC236}">
                <a16:creationId xmlns:a16="http://schemas.microsoft.com/office/drawing/2014/main" id="{E337B832-515B-4FAF-AEF4-EE885255870A}"/>
              </a:ext>
            </a:extLst>
          </p:cNvPr>
          <p:cNvSpPr txBox="1"/>
          <p:nvPr/>
        </p:nvSpPr>
        <p:spPr>
          <a:xfrm>
            <a:off x="6093352" y="2443471"/>
            <a:ext cx="3686074" cy="646331"/>
          </a:xfrm>
          <a:prstGeom prst="rect">
            <a:avLst/>
          </a:prstGeom>
          <a:noFill/>
        </p:spPr>
        <p:txBody>
          <a:bodyPr wrap="none" rtlCol="0">
            <a:spAutoFit/>
          </a:bodyPr>
          <a:lstStyle/>
          <a:p>
            <a:r>
              <a:rPr lang="pt-BR" b="1" dirty="0" err="1">
                <a:latin typeface="Open Sans" panose="020B0604020202020204"/>
              </a:rPr>
              <a:t>Histogram</a:t>
            </a:r>
            <a:r>
              <a:rPr lang="pt-BR" b="1" dirty="0">
                <a:latin typeface="Open Sans" panose="020B0604020202020204"/>
              </a:rPr>
              <a:t> </a:t>
            </a:r>
            <a:r>
              <a:rPr lang="pt-BR" b="1" dirty="0" err="1">
                <a:latin typeface="Open Sans" panose="020B0604020202020204"/>
              </a:rPr>
              <a:t>of</a:t>
            </a:r>
            <a:r>
              <a:rPr lang="pt-BR" b="1" dirty="0">
                <a:latin typeface="Open Sans" panose="020B0604020202020204"/>
              </a:rPr>
              <a:t> </a:t>
            </a:r>
            <a:r>
              <a:rPr lang="pt-BR" b="1" dirty="0" err="1">
                <a:latin typeface="Open Sans" panose="020B0604020202020204"/>
              </a:rPr>
              <a:t>oriented</a:t>
            </a:r>
            <a:r>
              <a:rPr lang="pt-BR" b="1" dirty="0">
                <a:latin typeface="Open Sans" panose="020B0604020202020204"/>
              </a:rPr>
              <a:t> </a:t>
            </a:r>
            <a:r>
              <a:rPr lang="pt-BR" b="1" dirty="0" err="1">
                <a:latin typeface="Open Sans" panose="020B0604020202020204"/>
              </a:rPr>
              <a:t>gradients</a:t>
            </a:r>
            <a:endParaRPr lang="pt-BR" b="1" dirty="0">
              <a:latin typeface="Open Sans" panose="020B0604020202020204"/>
            </a:endParaRPr>
          </a:p>
          <a:p>
            <a:endParaRPr lang="pt-BR" dirty="0"/>
          </a:p>
        </p:txBody>
      </p:sp>
      <p:sp>
        <p:nvSpPr>
          <p:cNvPr id="25" name="CaixaDeTexto 24">
            <a:extLst>
              <a:ext uri="{FF2B5EF4-FFF2-40B4-BE49-F238E27FC236}">
                <a16:creationId xmlns:a16="http://schemas.microsoft.com/office/drawing/2014/main" id="{041F693D-C65C-420A-857F-423E813D1D37}"/>
              </a:ext>
            </a:extLst>
          </p:cNvPr>
          <p:cNvSpPr txBox="1"/>
          <p:nvPr/>
        </p:nvSpPr>
        <p:spPr>
          <a:xfrm>
            <a:off x="3708577" y="3281988"/>
            <a:ext cx="7585141"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É um descritor de recursos usado em visão Computacional para fins de detecção de objetos . </a:t>
            </a:r>
          </a:p>
        </p:txBody>
      </p:sp>
      <p:sp>
        <p:nvSpPr>
          <p:cNvPr id="28" name="CaixaDeTexto 27">
            <a:extLst>
              <a:ext uri="{FF2B5EF4-FFF2-40B4-BE49-F238E27FC236}">
                <a16:creationId xmlns:a16="http://schemas.microsoft.com/office/drawing/2014/main" id="{302C19C7-DADD-4646-B24F-162CE0789E6E}"/>
              </a:ext>
            </a:extLst>
          </p:cNvPr>
          <p:cNvSpPr txBox="1"/>
          <p:nvPr/>
        </p:nvSpPr>
        <p:spPr>
          <a:xfrm>
            <a:off x="3708577" y="5402711"/>
            <a:ext cx="8081123" cy="646331"/>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6.821</a:t>
            </a:r>
            <a:r>
              <a:rPr lang="pt-BR" dirty="0">
                <a:latin typeface="Open Sans" panose="020B0604020202020204"/>
              </a:rPr>
              <a:t> possíveis rostos, este modelo reconheceu apenas </a:t>
            </a:r>
            <a:r>
              <a:rPr lang="pt-BR" b="1" dirty="0">
                <a:solidFill>
                  <a:srgbClr val="6ADBD9"/>
                </a:solidFill>
                <a:latin typeface="Open Sans"/>
              </a:rPr>
              <a:t>2.601</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2" name="CaixaDeTexto 1">
            <a:extLst>
              <a:ext uri="{FF2B5EF4-FFF2-40B4-BE49-F238E27FC236}">
                <a16:creationId xmlns:a16="http://schemas.microsoft.com/office/drawing/2014/main" id="{56CCB552-014B-4906-A709-14308FBA09D7}"/>
              </a:ext>
            </a:extLst>
          </p:cNvPr>
          <p:cNvSpPr txBox="1"/>
          <p:nvPr/>
        </p:nvSpPr>
        <p:spPr>
          <a:xfrm>
            <a:off x="3708578" y="4003996"/>
            <a:ext cx="7708234"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A imagem é dividida em pequenas regiões conectadas chamadas células e, para os pixels dentro de cada célula, um histograma de direções de gradiente é compilado. A técnica conta ocorrências de orientação de gradiente em partes localizadas de uma imagem.</a:t>
            </a:r>
          </a:p>
        </p:txBody>
      </p:sp>
      <p:sp>
        <p:nvSpPr>
          <p:cNvPr id="4" name="CaixaDeTexto 3">
            <a:extLst>
              <a:ext uri="{FF2B5EF4-FFF2-40B4-BE49-F238E27FC236}">
                <a16:creationId xmlns:a16="http://schemas.microsoft.com/office/drawing/2014/main" id="{D9BEE69E-CEFC-4E73-BD82-15C1C1743EB3}"/>
              </a:ext>
            </a:extLst>
          </p:cNvPr>
          <p:cNvSpPr txBox="1"/>
          <p:nvPr/>
        </p:nvSpPr>
        <p:spPr>
          <a:xfrm>
            <a:off x="5730913" y="5879675"/>
            <a:ext cx="4410951" cy="276999"/>
          </a:xfrm>
          <a:prstGeom prst="rect">
            <a:avLst/>
          </a:prstGeom>
          <a:noFill/>
        </p:spPr>
        <p:txBody>
          <a:bodyPr wrap="none" rtlCol="0">
            <a:spAutoFit/>
          </a:bodyPr>
          <a:lstStyle/>
          <a:p>
            <a:r>
              <a:rPr lang="pt-BR" sz="1200" dirty="0">
                <a:latin typeface="Open Sans" panose="020B0604020202020204"/>
                <a:hlinkClick r:id="rId5"/>
              </a:rPr>
              <a:t>https://en.wikipedia.org/wiki/Histogram_of_oriented_gradients</a:t>
            </a:r>
            <a:endParaRPr lang="pt-BR" sz="1200" dirty="0">
              <a:latin typeface="Open Sans" panose="020B0604020202020204"/>
            </a:endParaRPr>
          </a:p>
        </p:txBody>
      </p:sp>
      <p:pic>
        <p:nvPicPr>
          <p:cNvPr id="6" name="Imagem 5" descr="Uma foto preta e branca de uma pessoa&#10;&#10;Descrição gerada automaticamente">
            <a:extLst>
              <a:ext uri="{FF2B5EF4-FFF2-40B4-BE49-F238E27FC236}">
                <a16:creationId xmlns:a16="http://schemas.microsoft.com/office/drawing/2014/main" id="{D0CCF65F-66CE-4894-9D44-B50A1923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53" y="3872325"/>
            <a:ext cx="3007414" cy="1851986"/>
          </a:xfrm>
          <a:prstGeom prst="rect">
            <a:avLst/>
          </a:prstGeom>
        </p:spPr>
      </p:pic>
    </p:spTree>
    <p:extLst>
      <p:ext uri="{BB962C8B-B14F-4D97-AF65-F5344CB8AC3E}">
        <p14:creationId xmlns:p14="http://schemas.microsoft.com/office/powerpoint/2010/main" val="241771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96" y="2185835"/>
            <a:ext cx="1191434" cy="893576"/>
          </a:xfrm>
          <a:prstGeom prst="rect">
            <a:avLst/>
          </a:prstGeom>
        </p:spPr>
      </p:pic>
      <p:sp>
        <p:nvSpPr>
          <p:cNvPr id="28" name="CaixaDeTexto 27">
            <a:extLst>
              <a:ext uri="{FF2B5EF4-FFF2-40B4-BE49-F238E27FC236}">
                <a16:creationId xmlns:a16="http://schemas.microsoft.com/office/drawing/2014/main" id="{302C19C7-DADD-4646-B24F-162CE0789E6E}"/>
              </a:ext>
            </a:extLst>
          </p:cNvPr>
          <p:cNvSpPr txBox="1"/>
          <p:nvPr/>
        </p:nvSpPr>
        <p:spPr>
          <a:xfrm>
            <a:off x="3708577" y="5018153"/>
            <a:ext cx="5894947" cy="923330"/>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6.821</a:t>
            </a:r>
            <a:r>
              <a:rPr lang="pt-BR" dirty="0">
                <a:latin typeface="Open Sans" panose="020B0604020202020204"/>
              </a:rPr>
              <a:t> rostos classificados, </a:t>
            </a:r>
          </a:p>
          <a:p>
            <a:pPr lvl="1"/>
            <a:r>
              <a:rPr lang="pt-BR" dirty="0">
                <a:latin typeface="Open Sans" panose="020B0604020202020204"/>
              </a:rPr>
              <a:t>este modelo reconheceu aproximadamente </a:t>
            </a:r>
            <a:r>
              <a:rPr lang="pt-BR" b="1" dirty="0">
                <a:solidFill>
                  <a:srgbClr val="6ADBD9"/>
                </a:solidFill>
                <a:latin typeface="Open Sans"/>
              </a:rPr>
              <a:t>4.134</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4" name="CaixaDeTexto 3">
            <a:extLst>
              <a:ext uri="{FF2B5EF4-FFF2-40B4-BE49-F238E27FC236}">
                <a16:creationId xmlns:a16="http://schemas.microsoft.com/office/drawing/2014/main" id="{D9BEE69E-CEFC-4E73-BD82-15C1C1743EB3}"/>
              </a:ext>
            </a:extLst>
          </p:cNvPr>
          <p:cNvSpPr txBox="1"/>
          <p:nvPr/>
        </p:nvSpPr>
        <p:spPr>
          <a:xfrm>
            <a:off x="2070263" y="5883643"/>
            <a:ext cx="9459128" cy="276999"/>
          </a:xfrm>
          <a:prstGeom prst="rect">
            <a:avLst/>
          </a:prstGeom>
          <a:noFill/>
        </p:spPr>
        <p:txBody>
          <a:bodyPr wrap="none" rtlCol="0">
            <a:spAutoFit/>
          </a:bodyPr>
          <a:lstStyle/>
          <a:p>
            <a:r>
              <a:rPr lang="pt-BR" sz="1200" dirty="0">
                <a:latin typeface="Open Sans" panose="020B0604020202020204"/>
              </a:rPr>
              <a:t>https://medium.com/data-hackers/uma-introdu%C3%A7%C3%A3o-as-redes-neurais-convolucionais-utilizando-o-keras-41ee8dcc033e</a:t>
            </a:r>
          </a:p>
        </p:txBody>
      </p:sp>
      <p:sp>
        <p:nvSpPr>
          <p:cNvPr id="3" name="CaixaDeTexto 2">
            <a:extLst>
              <a:ext uri="{FF2B5EF4-FFF2-40B4-BE49-F238E27FC236}">
                <a16:creationId xmlns:a16="http://schemas.microsoft.com/office/drawing/2014/main" id="{9568B2D8-3C4D-4135-B245-9B81674FFC7E}"/>
              </a:ext>
            </a:extLst>
          </p:cNvPr>
          <p:cNvSpPr txBox="1"/>
          <p:nvPr/>
        </p:nvSpPr>
        <p:spPr>
          <a:xfrm>
            <a:off x="3824653" y="2336412"/>
            <a:ext cx="6978000" cy="369332"/>
          </a:xfrm>
          <a:prstGeom prst="rect">
            <a:avLst/>
          </a:prstGeom>
          <a:noFill/>
        </p:spPr>
        <p:txBody>
          <a:bodyPr wrap="none" rtlCol="0">
            <a:spAutoFit/>
          </a:bodyPr>
          <a:lstStyle/>
          <a:p>
            <a:r>
              <a:rPr lang="pt-BR" dirty="0"/>
              <a:t>https://face-recognition.readthedocs.io/en/latest/face_recognition.html</a:t>
            </a:r>
          </a:p>
        </p:txBody>
      </p:sp>
      <p:pic>
        <p:nvPicPr>
          <p:cNvPr id="7" name="Imagem 6" descr="Uma imagem contendo desenho&#10;&#10;Descrição gerada automaticamente">
            <a:extLst>
              <a:ext uri="{FF2B5EF4-FFF2-40B4-BE49-F238E27FC236}">
                <a16:creationId xmlns:a16="http://schemas.microsoft.com/office/drawing/2014/main" id="{C0897C29-F48A-40C9-8C84-51DEC54A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08" y="3134498"/>
            <a:ext cx="2957859" cy="396450"/>
          </a:xfrm>
          <a:prstGeom prst="rect">
            <a:avLst/>
          </a:prstGeom>
        </p:spPr>
      </p:pic>
      <p:sp>
        <p:nvSpPr>
          <p:cNvPr id="9" name="Rectangle 2">
            <a:extLst>
              <a:ext uri="{FF2B5EF4-FFF2-40B4-BE49-F238E27FC236}">
                <a16:creationId xmlns:a16="http://schemas.microsoft.com/office/drawing/2014/main" id="{99379FC2-5DDC-44F0-9A38-05374D181105}"/>
              </a:ext>
            </a:extLst>
          </p:cNvPr>
          <p:cNvSpPr>
            <a:spLocks noChangeArrowheads="1"/>
          </p:cNvSpPr>
          <p:nvPr/>
        </p:nvSpPr>
        <p:spPr bwMode="auto">
          <a:xfrm>
            <a:off x="3708577" y="3055124"/>
            <a:ext cx="7094353"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dirty="0">
                <a:latin typeface="Open Sans" panose="020B0604020202020204"/>
              </a:rPr>
              <a:t>É construído usando o reconhecimento de rosto de última geração da </a:t>
            </a:r>
            <a:r>
              <a:rPr lang="pt-BR" altLang="pt-BR" dirty="0" err="1">
                <a:latin typeface="Open Sans" panose="020B0604020202020204"/>
                <a:hlinkClick r:id="rId7">
                  <a:extLst>
                    <a:ext uri="{A12FA001-AC4F-418D-AE19-62706E023703}">
                      <ahyp:hlinkClr xmlns:ahyp="http://schemas.microsoft.com/office/drawing/2018/hyperlinkcolor" val="tx"/>
                    </a:ext>
                  </a:extLst>
                </a:hlinkClick>
              </a:rPr>
              <a:t>dlib</a:t>
            </a:r>
            <a:r>
              <a:rPr lang="pt-BR" altLang="pt-BR" dirty="0">
                <a:latin typeface="Open Sans" panose="020B0604020202020204"/>
              </a:rPr>
              <a:t>. </a:t>
            </a:r>
          </a:p>
          <a:p>
            <a:pPr marL="0" marR="0" lvl="0" indent="0" algn="l" defTabSz="914400" rtl="0" eaLnBrk="0" fontAlgn="base" latinLnBrk="0" hangingPunct="0">
              <a:lnSpc>
                <a:spcPct val="100000"/>
              </a:lnSpc>
              <a:spcBef>
                <a:spcPct val="0"/>
              </a:spcBef>
              <a:spcAft>
                <a:spcPct val="0"/>
              </a:spcAft>
              <a:buClrTx/>
              <a:buSzTx/>
              <a:buFontTx/>
              <a:buNone/>
              <a:tabLst/>
            </a:pPr>
            <a:r>
              <a:rPr lang="pt-BR" altLang="pt-BR" dirty="0">
                <a:latin typeface="Open Sans" panose="020B0604020202020204"/>
              </a:rPr>
              <a:t>Foi desenvolvido com </a:t>
            </a:r>
            <a:r>
              <a:rPr lang="pt-BR" altLang="pt-BR" dirty="0" err="1">
                <a:latin typeface="Open Sans" panose="020B0604020202020204"/>
              </a:rPr>
              <a:t>deep</a:t>
            </a:r>
            <a:r>
              <a:rPr lang="pt-BR" altLang="pt-BR" dirty="0">
                <a:latin typeface="Open Sans" panose="020B0604020202020204"/>
              </a:rPr>
              <a:t> </a:t>
            </a:r>
            <a:r>
              <a:rPr lang="pt-BR" altLang="pt-BR" dirty="0" err="1">
                <a:latin typeface="Open Sans" panose="020B0604020202020204"/>
              </a:rPr>
              <a:t>learning</a:t>
            </a:r>
            <a:r>
              <a:rPr lang="pt-BR" altLang="pt-BR" dirty="0">
                <a:latin typeface="Open Sans" panose="020B0604020202020204"/>
              </a:rPr>
              <a:t> e possuí uma precisão de 99,38% no LFW.</a:t>
            </a:r>
          </a:p>
          <a:p>
            <a:pPr marL="0" marR="0" lvl="0" indent="0" algn="l" defTabSz="914400" rtl="0" eaLnBrk="0" fontAlgn="base" latinLnBrk="0" hangingPunct="0">
              <a:lnSpc>
                <a:spcPct val="100000"/>
              </a:lnSpc>
              <a:spcBef>
                <a:spcPct val="0"/>
              </a:spcBef>
              <a:spcAft>
                <a:spcPct val="0"/>
              </a:spcAft>
              <a:buClrTx/>
              <a:buSzTx/>
              <a:buFontTx/>
              <a:buNone/>
              <a:tabLst/>
            </a:pPr>
            <a:r>
              <a:rPr lang="pt-BR" altLang="pt-BR" dirty="0">
                <a:latin typeface="Open Sans" panose="020B0604020202020204"/>
              </a:rPr>
              <a:t>Um diferencial desta biblioteca é que a utilização é bem simples e permite escrever um código menos verboso.</a:t>
            </a:r>
          </a:p>
        </p:txBody>
      </p:sp>
    </p:spTree>
    <p:extLst>
      <p:ext uri="{BB962C8B-B14F-4D97-AF65-F5344CB8AC3E}">
        <p14:creationId xmlns:p14="http://schemas.microsoft.com/office/powerpoint/2010/main" val="24673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36775501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80741"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latin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latin typeface="Open Sans"/>
              </a:rPr>
              <a:t>Transfer</a:t>
            </a:r>
            <a:r>
              <a:rPr lang="pt-BR" sz="1200" dirty="0">
                <a:latin typeface="Open Sans"/>
              </a:rPr>
              <a:t> </a:t>
            </a:r>
            <a:r>
              <a:rPr lang="pt-BR" sz="1200" dirty="0" err="1">
                <a:latin typeface="Open Sans"/>
              </a:rPr>
              <a:t>learning</a:t>
            </a:r>
            <a:endParaRPr lang="pt-BR" sz="1200" dirty="0">
              <a:latin typeface="Open Sans"/>
            </a:endParaRPr>
          </a:p>
          <a:p>
            <a:pPr marL="171450" lvl="0" indent="-171450">
              <a:buFont typeface="Arial" panose="020B0604020202020204" pitchFamily="34" charset="0"/>
              <a:buChar char="•"/>
              <a:defRPr/>
            </a:pPr>
            <a:r>
              <a:rPr lang="pt-BR" sz="1200" dirty="0">
                <a:latin typeface="Open Sans"/>
              </a:rPr>
              <a:t>SVM</a:t>
            </a:r>
          </a:p>
          <a:p>
            <a:pPr marL="171450" lvl="0" indent="-171450">
              <a:buFont typeface="Arial" panose="020B0604020202020204" pitchFamily="34" charset="0"/>
              <a:buChar char="•"/>
              <a:defRPr/>
            </a:pPr>
            <a:r>
              <a:rPr lang="pt-BR" sz="1200" dirty="0" err="1">
                <a:latin typeface="Open Sans"/>
              </a:rPr>
              <a:t>Stochastic</a:t>
            </a:r>
            <a:r>
              <a:rPr lang="pt-BR" sz="1200" dirty="0">
                <a:latin typeface="Open Sans"/>
              </a:rPr>
              <a:t> </a:t>
            </a:r>
            <a:r>
              <a:rPr lang="pt-BR" sz="1200" dirty="0" err="1">
                <a:latin typeface="Open Sans"/>
              </a:rPr>
              <a:t>Gradient</a:t>
            </a:r>
            <a:r>
              <a:rPr lang="pt-BR" sz="1200" dirty="0">
                <a:latin typeface="Open Sans"/>
              </a:rPr>
              <a:t> </a:t>
            </a:r>
            <a:r>
              <a:rPr lang="pt-BR" sz="1200" dirty="0" err="1">
                <a:latin typeface="Open Sans"/>
              </a:rPr>
              <a:t>Descent</a:t>
            </a:r>
            <a:endParaRPr lang="pt-BR" sz="1200" dirty="0">
              <a:latin typeface="Open Sans"/>
            </a:endParaRPr>
          </a:p>
          <a:p>
            <a:pPr marL="171450" lvl="0" indent="-171450">
              <a:buFont typeface="Arial" panose="020B0604020202020204" pitchFamily="34" charset="0"/>
              <a:buChar char="•"/>
              <a:defRPr/>
            </a:pPr>
            <a:r>
              <a:rPr lang="pt-BR" sz="1200" dirty="0">
                <a:latin typeface="Open Sans"/>
              </a:rPr>
              <a:t>KNN</a:t>
            </a:r>
          </a:p>
          <a:p>
            <a:pPr marL="171450" lvl="0" indent="-171450">
              <a:buFont typeface="Arial" panose="020B0604020202020204" pitchFamily="34" charset="0"/>
              <a:buChar char="•"/>
              <a:defRPr/>
            </a:pPr>
            <a:r>
              <a:rPr lang="pt-BR" sz="1200" dirty="0" err="1">
                <a:latin typeface="Open Sans"/>
              </a:rPr>
              <a:t>LogisticRegression</a:t>
            </a:r>
            <a:endParaRPr lang="pt-BR" sz="1200" dirty="0">
              <a:latin typeface="Open Sans"/>
            </a:endParaRPr>
          </a:p>
          <a:p>
            <a:pPr marL="171450" lvl="0" indent="-171450">
              <a:buFont typeface="Arial" panose="020B0604020202020204" pitchFamily="34" charset="0"/>
              <a:buChar char="•"/>
              <a:defRPr/>
            </a:pPr>
            <a:r>
              <a:rPr lang="pt-BR" sz="1200" dirty="0">
                <a:latin typeface="Open Sans"/>
              </a:rPr>
              <a:t>MLP</a:t>
            </a:r>
          </a:p>
          <a:p>
            <a:pPr marL="171450" lvl="0" indent="-171450">
              <a:buFont typeface="Arial" panose="020B0604020202020204" pitchFamily="34" charset="0"/>
              <a:buChar char="•"/>
              <a:defRPr/>
            </a:pPr>
            <a:r>
              <a:rPr lang="pt-BR" sz="1200" dirty="0" err="1">
                <a:latin typeface="Open Sans"/>
              </a:rPr>
              <a:t>Random</a:t>
            </a:r>
            <a:r>
              <a:rPr lang="pt-BR" sz="1200" dirty="0">
                <a:latin typeface="Open Sans"/>
              </a:rPr>
              <a:t> Forest</a:t>
            </a:r>
          </a:p>
          <a:p>
            <a:pPr marL="171450" lvl="0" indent="-171450">
              <a:buFont typeface="Arial" panose="020B0604020202020204" pitchFamily="34" charset="0"/>
              <a:buChar char="•"/>
              <a:defRPr/>
            </a:pPr>
            <a:r>
              <a:rPr lang="pt-BR" sz="1200" dirty="0" err="1">
                <a:latin typeface="Open Sans"/>
              </a:rPr>
              <a:t>GradientBoosting</a:t>
            </a:r>
            <a:endParaRPr lang="pt-BR" sz="1200" dirty="0">
              <a:latin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94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Wesley Patrick de Souza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fontScale="925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Pós-Graduação "Lato Sensu" Especialização em Análise de Big Data</a:t>
            </a:r>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55"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54634" y="2262611"/>
            <a:ext cx="6420609" cy="2677656"/>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das base de dados para modelagem</a:t>
            </a:r>
          </a:p>
          <a:p>
            <a:pPr lvl="1"/>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r>
              <a:rPr lang="pt-BR" sz="1400" dirty="0">
                <a:solidFill>
                  <a:srgbClr val="434343"/>
                </a:solidFill>
                <a:latin typeface="Open Sans" panose="020B0604020202020204" charset="0"/>
                <a:ea typeface="Open Sans" panose="020B0604020202020204" charset="0"/>
                <a:cs typeface="Open Sans" panose="020B0604020202020204" charset="0"/>
              </a:rPr>
              <a:t>2. Redimensionamento da base </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(224,224,3)</a:t>
            </a: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(64,64,3)</a:t>
            </a:r>
          </a:p>
          <a:p>
            <a:r>
              <a:rPr lang="pt-BR" sz="1400" dirty="0">
                <a:solidFill>
                  <a:srgbClr val="434343"/>
                </a:solidFill>
                <a:latin typeface="Open Sans" panose="020B0604020202020204" charset="0"/>
                <a:ea typeface="Open Sans" panose="020B0604020202020204" charset="0"/>
                <a:cs typeface="Open Sans" panose="020B0604020202020204" charset="0"/>
              </a:rPr>
              <a:t>3. Treinamento de modelos de </a:t>
            </a:r>
            <a:r>
              <a:rPr lang="pt-BR" sz="1400" dirty="0" err="1">
                <a:solidFill>
                  <a:srgbClr val="434343"/>
                </a:solidFill>
                <a:latin typeface="Open Sans" panose="020B0604020202020204" charset="0"/>
                <a:ea typeface="Open Sans" panose="020B0604020202020204" charset="0"/>
                <a:cs typeface="Open Sans" panose="020B0604020202020204" charset="0"/>
              </a:rPr>
              <a:t>transfer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learning</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a:solidFill>
                  <a:srgbClr val="434343"/>
                </a:solidFill>
                <a:latin typeface="Open Sans" panose="020B0604020202020204" charset="0"/>
                <a:ea typeface="Open Sans" panose="020B0604020202020204" charset="0"/>
                <a:cs typeface="Open Sans" panose="020B0604020202020204" charset="0"/>
              </a:rPr>
              <a:t>4. Extração da </a:t>
            </a:r>
            <a:r>
              <a:rPr lang="pt-BR" sz="1400" dirty="0" err="1">
                <a:solidFill>
                  <a:srgbClr val="434343"/>
                </a:solidFill>
                <a:latin typeface="Open Sans" panose="020B0604020202020204" charset="0"/>
                <a:ea typeface="Open Sans" panose="020B0604020202020204" charset="0"/>
                <a:cs typeface="Open Sans" panose="020B0604020202020204" charset="0"/>
              </a:rPr>
              <a:t>features</a:t>
            </a:r>
            <a:r>
              <a:rPr lang="pt-BR" sz="1400" dirty="0">
                <a:solidFill>
                  <a:srgbClr val="434343"/>
                </a:solidFill>
                <a:latin typeface="Open Sans" panose="020B0604020202020204" charset="0"/>
                <a:ea typeface="Open Sans" panose="020B0604020202020204" charset="0"/>
                <a:cs typeface="Open Sans" panose="020B0604020202020204" charset="0"/>
              </a:rPr>
              <a:t> da imagem via VGG16</a:t>
            </a:r>
          </a:p>
          <a:p>
            <a:r>
              <a:rPr lang="pt-BR" sz="1400" dirty="0">
                <a:solidFill>
                  <a:srgbClr val="434343"/>
                </a:solidFill>
                <a:latin typeface="Open Sans" panose="020B0604020202020204" charset="0"/>
                <a:ea typeface="Open Sans" panose="020B0604020202020204" charset="0"/>
                <a:cs typeface="Open Sans" panose="020B0604020202020204" charset="0"/>
              </a:rPr>
              <a:t>5. Treinamento de 98 modelos de Classificação baseados nos </a:t>
            </a:r>
            <a:r>
              <a:rPr lang="pt-BR" sz="1400" dirty="0" err="1">
                <a:solidFill>
                  <a:srgbClr val="434343"/>
                </a:solidFill>
                <a:latin typeface="Open Sans" panose="020B0604020202020204" charset="0"/>
                <a:ea typeface="Open Sans" panose="020B0604020202020204" charset="0"/>
                <a:cs typeface="Open Sans" panose="020B0604020202020204" charset="0"/>
              </a:rPr>
              <a:t>tipoa</a:t>
            </a:r>
            <a:r>
              <a:rPr lang="pt-BR" sz="1400" dirty="0">
                <a:solidFill>
                  <a:srgbClr val="434343"/>
                </a:solidFill>
                <a:latin typeface="Open Sans" panose="020B0604020202020204" charset="0"/>
                <a:ea typeface="Open Sans" panose="020B0604020202020204" charset="0"/>
                <a:cs typeface="Open Sans" panose="020B0604020202020204" charset="0"/>
              </a:rPr>
              <a:t> abaixo:</a:t>
            </a:r>
          </a:p>
          <a:p>
            <a:pPr lvl="1"/>
            <a:r>
              <a:rPr lang="pt-BR" sz="1400" dirty="0">
                <a:solidFill>
                  <a:srgbClr val="434343"/>
                </a:solidFill>
                <a:latin typeface="Open Sans" panose="020B0604020202020204" charset="0"/>
                <a:ea typeface="Open Sans" panose="020B0604020202020204" charset="0"/>
                <a:cs typeface="Open Sans" panose="020B0604020202020204" charset="0"/>
              </a:rPr>
              <a:t>SVC, SGD, </a:t>
            </a:r>
            <a:r>
              <a:rPr lang="pt-BR" sz="1400" dirty="0" err="1">
                <a:solidFill>
                  <a:srgbClr val="434343"/>
                </a:solidFill>
                <a:latin typeface="Open Sans" panose="020B0604020202020204" charset="0"/>
                <a:ea typeface="Open Sans" panose="020B0604020202020204" charset="0"/>
                <a:cs typeface="Open Sans" panose="020B0604020202020204" charset="0"/>
              </a:rPr>
              <a:t>DecisionTree,Naive</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Bayes</a:t>
            </a:r>
            <a:r>
              <a:rPr lang="pt-BR" sz="1400" dirty="0">
                <a:solidFill>
                  <a:srgbClr val="434343"/>
                </a:solidFill>
                <a:latin typeface="Open Sans" panose="020B0604020202020204" charset="0"/>
                <a:ea typeface="Open Sans" panose="020B0604020202020204" charset="0"/>
                <a:cs typeface="Open Sans" panose="020B0604020202020204" charset="0"/>
              </a:rPr>
              <a:t>, k-</a:t>
            </a:r>
            <a:r>
              <a:rPr lang="pt-BR" sz="1400" dirty="0" err="1">
                <a:solidFill>
                  <a:srgbClr val="434343"/>
                </a:solidFill>
                <a:latin typeface="Open Sans" panose="020B0604020202020204" charset="0"/>
                <a:ea typeface="Open Sans" panose="020B0604020202020204" charset="0"/>
                <a:cs typeface="Open Sans" panose="020B0604020202020204" charset="0"/>
              </a:rPr>
              <a:t>nearest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neighbors</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LabelPropagation</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LabelSpreading</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LogisticRegression</a:t>
            </a:r>
            <a:r>
              <a:rPr lang="pt-BR" sz="1400" dirty="0">
                <a:solidFill>
                  <a:srgbClr val="434343"/>
                </a:solidFill>
                <a:latin typeface="Open Sans" panose="020B0604020202020204" charset="0"/>
                <a:ea typeface="Open Sans" panose="020B0604020202020204" charset="0"/>
                <a:cs typeface="Open Sans" panose="020B0604020202020204" charset="0"/>
              </a:rPr>
              <a:t>, MLP, </a:t>
            </a:r>
            <a:r>
              <a:rPr lang="pt-BR" sz="1400" dirty="0" err="1">
                <a:solidFill>
                  <a:srgbClr val="434343"/>
                </a:solidFill>
                <a:latin typeface="Open Sans" panose="020B0604020202020204" charset="0"/>
                <a:ea typeface="Open Sans" panose="020B0604020202020204" charset="0"/>
                <a:cs typeface="Open Sans" panose="020B0604020202020204" charset="0"/>
              </a:rPr>
              <a:t>RandomForest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ExtraTrees</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AdaBoost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GradientBoosting</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Treinamento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Transfer Learning</a:t>
            </a:r>
          </a:p>
        </p:txBody>
      </p:sp>
      <p:sp>
        <p:nvSpPr>
          <p:cNvPr id="13" name="Retângulo 12">
            <a:extLst>
              <a:ext uri="{FF2B5EF4-FFF2-40B4-BE49-F238E27FC236}">
                <a16:creationId xmlns:a16="http://schemas.microsoft.com/office/drawing/2014/main" id="{35F47299-7615-4100-B6B3-DD08E74F009D}"/>
              </a:ext>
            </a:extLst>
          </p:cNvPr>
          <p:cNvSpPr/>
          <p:nvPr/>
        </p:nvSpPr>
        <p:spPr>
          <a:xfrm>
            <a:off x="57655" y="854626"/>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pretreinada</a:t>
            </a:r>
            <a:r>
              <a:rPr lang="pt-BR" sz="1200" dirty="0">
                <a:solidFill>
                  <a:srgbClr val="434343"/>
                </a:solidFill>
                <a:latin typeface="Open Sans" panose="020B0604020202020204"/>
              </a:rPr>
              <a:t> para treinar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5415646" y="1605912"/>
            <a:ext cx="1663820" cy="1169551"/>
          </a:xfrm>
          <a:prstGeom prst="rect">
            <a:avLst/>
          </a:prstGeom>
        </p:spPr>
        <p:txBody>
          <a:bodyPr wrap="square">
            <a:spAutoFit/>
          </a:bodyPr>
          <a:lstStyle/>
          <a:p>
            <a:pPr algn="just"/>
            <a:r>
              <a:rPr lang="pt-BR" sz="1400" b="1" dirty="0">
                <a:solidFill>
                  <a:srgbClr val="434343"/>
                </a:solidFill>
                <a:latin typeface="Open Sans" panose="020B0604020202020204"/>
              </a:rPr>
              <a:t>Modelos usados:</a:t>
            </a: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MobileNetV2 </a:t>
            </a:r>
          </a:p>
          <a:p>
            <a:pPr marL="171450" indent="-171450" algn="just">
              <a:buFont typeface="Arial" panose="020B0604020202020204" pitchFamily="34" charset="0"/>
              <a:buChar char="•"/>
            </a:pPr>
            <a:r>
              <a:rPr lang="pt-BR" sz="1400" dirty="0">
                <a:solidFill>
                  <a:srgbClr val="434343"/>
                </a:solidFill>
                <a:latin typeface="Open Sans" panose="020B0604020202020204"/>
              </a:rPr>
              <a:t>ResNet152V2</a:t>
            </a:r>
          </a:p>
          <a:p>
            <a:pPr marL="171450" indent="-171450" algn="just">
              <a:buFont typeface="Arial" panose="020B0604020202020204" pitchFamily="34" charset="0"/>
              <a:buChar char="•"/>
            </a:pPr>
            <a:r>
              <a:rPr lang="pt-BR" sz="1400" dirty="0">
                <a:solidFill>
                  <a:srgbClr val="434343"/>
                </a:solidFill>
                <a:latin typeface="Open Sans" panose="020B0604020202020204"/>
              </a:rPr>
              <a:t>ResNet50V2</a:t>
            </a:r>
          </a:p>
          <a:p>
            <a:pPr marL="171450" indent="-171450" algn="just">
              <a:buFont typeface="Arial" panose="020B0604020202020204" pitchFamily="34" charset="0"/>
              <a:buChar char="•"/>
            </a:pPr>
            <a:r>
              <a:rPr lang="pt-BR" sz="1400" dirty="0" err="1">
                <a:solidFill>
                  <a:srgbClr val="434343"/>
                </a:solidFill>
                <a:latin typeface="Open Sans" panose="020B0604020202020204"/>
              </a:rPr>
              <a:t>Xception</a:t>
            </a:r>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38" y="1355505"/>
            <a:ext cx="5077116" cy="2908890"/>
          </a:xfrm>
          <a:prstGeom prst="rect">
            <a:avLst/>
          </a:prstGeom>
        </p:spPr>
      </p:pic>
      <p:sp>
        <p:nvSpPr>
          <p:cNvPr id="2" name="CaixaDeTexto 1">
            <a:extLst>
              <a:ext uri="{FF2B5EF4-FFF2-40B4-BE49-F238E27FC236}">
                <a16:creationId xmlns:a16="http://schemas.microsoft.com/office/drawing/2014/main" id="{529FE3E1-70A5-4207-B062-2F192001B0C3}"/>
              </a:ext>
            </a:extLst>
          </p:cNvPr>
          <p:cNvSpPr txBox="1"/>
          <p:nvPr/>
        </p:nvSpPr>
        <p:spPr>
          <a:xfrm>
            <a:off x="7189672" y="336911"/>
            <a:ext cx="4193946" cy="6186309"/>
          </a:xfrm>
          <a:prstGeom prst="rect">
            <a:avLst/>
          </a:prstGeom>
          <a:noFill/>
        </p:spPr>
        <p:txBody>
          <a:bodyPr wrap="square" rtlCol="0">
            <a:spAutoFit/>
          </a:bodyPr>
          <a:lstStyle/>
          <a:p>
            <a:r>
              <a:rPr lang="pt-BR" dirty="0"/>
              <a:t>A história do projeto de rede neural </a:t>
            </a:r>
            <a:r>
              <a:rPr lang="pt-BR" dirty="0" err="1"/>
              <a:t>convolucional</a:t>
            </a:r>
            <a:r>
              <a:rPr lang="pt-BR" dirty="0"/>
              <a:t> começou com modelos do estilo </a:t>
            </a:r>
            <a:r>
              <a:rPr lang="pt-BR" dirty="0" err="1"/>
              <a:t>LeNet</a:t>
            </a:r>
            <a:r>
              <a:rPr lang="pt-BR" dirty="0"/>
              <a:t> (1995), que eram pilhas simples de convoluções para extração de características e operações de Max </a:t>
            </a:r>
            <a:r>
              <a:rPr lang="pt-BR" dirty="0" err="1"/>
              <a:t>pooling</a:t>
            </a:r>
            <a:r>
              <a:rPr lang="pt-BR" dirty="0"/>
              <a:t> para </a:t>
            </a:r>
            <a:r>
              <a:rPr lang="pt-BR" dirty="0" err="1"/>
              <a:t>subamostragem</a:t>
            </a:r>
            <a:r>
              <a:rPr lang="pt-BR" dirty="0"/>
              <a:t> espacial.</a:t>
            </a:r>
          </a:p>
          <a:p>
            <a:r>
              <a:rPr lang="pt-BR" dirty="0"/>
              <a:t>As redes neurais </a:t>
            </a:r>
            <a:r>
              <a:rPr lang="pt-BR" dirty="0" err="1"/>
              <a:t>convolucionais</a:t>
            </a:r>
            <a:r>
              <a:rPr lang="pt-BR" dirty="0"/>
              <a:t> se tornaram onipresentes na visão computacional desde que </a:t>
            </a:r>
            <a:r>
              <a:rPr lang="pt-BR" dirty="0" err="1"/>
              <a:t>AlexNet</a:t>
            </a:r>
            <a:r>
              <a:rPr lang="pt-BR" dirty="0"/>
              <a:t> popularizou as redes neurais </a:t>
            </a:r>
            <a:r>
              <a:rPr lang="pt-BR" dirty="0" err="1"/>
              <a:t>convolucionais</a:t>
            </a:r>
            <a:r>
              <a:rPr lang="pt-BR" dirty="0"/>
              <a:t> profundas ao vencer o </a:t>
            </a:r>
            <a:r>
              <a:rPr lang="pt-BR" dirty="0" err="1"/>
              <a:t>ImageNet</a:t>
            </a:r>
            <a:r>
              <a:rPr lang="pt-BR" dirty="0"/>
              <a:t> </a:t>
            </a:r>
            <a:r>
              <a:rPr lang="pt-BR" dirty="0" err="1"/>
              <a:t>Challenge</a:t>
            </a:r>
            <a:r>
              <a:rPr lang="pt-BR" dirty="0"/>
              <a:t>: ILSVRC 2012. Onde as operações de convolução eram repetidas várias vezes entre as operações de Max </a:t>
            </a:r>
            <a:r>
              <a:rPr lang="pt-BR" dirty="0" err="1"/>
              <a:t>pooling</a:t>
            </a:r>
            <a:r>
              <a:rPr lang="pt-BR" dirty="0"/>
              <a:t>, permitindo que a rede aprendesse recursos mais ricos em cada escala espacial.</a:t>
            </a:r>
          </a:p>
          <a:p>
            <a:r>
              <a:rPr lang="pt-BR" dirty="0"/>
              <a:t>Desde então a tendência geral tem sido fazer redes mais profundas e complicadas para alcançar maior precisão. </a:t>
            </a:r>
          </a:p>
          <a:p>
            <a:endParaRPr lang="pt-BR" dirty="0"/>
          </a:p>
          <a:p>
            <a:endParaRPr lang="pt-BR" dirty="0"/>
          </a:p>
        </p:txBody>
      </p:sp>
      <p:pic>
        <p:nvPicPr>
          <p:cNvPr id="6" name="Imagem 5" descr="Diagrama&#10;&#10;Descrição gerada automaticamente">
            <a:extLst>
              <a:ext uri="{FF2B5EF4-FFF2-40B4-BE49-F238E27FC236}">
                <a16:creationId xmlns:a16="http://schemas.microsoft.com/office/drawing/2014/main" id="{4E5FE752-DD95-4D4E-8468-4E72EB8B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88" y="4280339"/>
            <a:ext cx="3804108" cy="2076010"/>
          </a:xfrm>
          <a:prstGeom prst="rect">
            <a:avLst/>
          </a:prstGeom>
        </p:spPr>
      </p:pic>
    </p:spTree>
    <p:extLst>
      <p:ext uri="{BB962C8B-B14F-4D97-AF65-F5344CB8AC3E}">
        <p14:creationId xmlns:p14="http://schemas.microsoft.com/office/powerpoint/2010/main" val="271533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MobileNet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O </a:t>
            </a:r>
            <a:r>
              <a:rPr lang="pt-BR" sz="1200" dirty="0" err="1">
                <a:solidFill>
                  <a:srgbClr val="434343"/>
                </a:solidFill>
                <a:latin typeface="Open Sans" panose="020B0604020202020204"/>
              </a:rPr>
              <a:t>MobileNets</a:t>
            </a:r>
            <a:r>
              <a:rPr lang="pt-BR" sz="1200" dirty="0">
                <a:solidFill>
                  <a:srgbClr val="434343"/>
                </a:solidFill>
                <a:latin typeface="Open Sans" panose="020B0604020202020204"/>
              </a:rPr>
              <a:t> se concentra principalmente na otimização da latência, mas também produz pequenas redes. Muitos artigos em redes pequenas focam apenas no tamanho, mas não consideram a velocidade. (</a:t>
            </a:r>
            <a:r>
              <a:rPr lang="pt-BR" sz="1200" dirty="0" err="1">
                <a:solidFill>
                  <a:srgbClr val="434343"/>
                </a:solidFill>
                <a:latin typeface="Open Sans" panose="020B0604020202020204"/>
              </a:rPr>
              <a:t>google</a:t>
            </a:r>
            <a:r>
              <a:rPr lang="pt-BR" sz="1200" dirty="0">
                <a:solidFill>
                  <a:srgbClr val="434343"/>
                </a:solidFill>
                <a:latin typeface="Open Sans" panose="020B0604020202020204"/>
              </a:rPr>
              <a:t> 2017)</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5" y="2433720"/>
            <a:ext cx="3986178" cy="1844992"/>
          </a:xfrm>
          <a:prstGeom prst="rect">
            <a:avLst/>
          </a:prstGeom>
        </p:spPr>
      </p:pic>
      <p:sp>
        <p:nvSpPr>
          <p:cNvPr id="2" name="CaixaDeTexto 1">
            <a:extLst>
              <a:ext uri="{FF2B5EF4-FFF2-40B4-BE49-F238E27FC236}">
                <a16:creationId xmlns:a16="http://schemas.microsoft.com/office/drawing/2014/main" id="{5C3FB541-9B3B-4860-8729-250DAD9E55A0}"/>
              </a:ext>
            </a:extLst>
          </p:cNvPr>
          <p:cNvSpPr txBox="1"/>
          <p:nvPr/>
        </p:nvSpPr>
        <p:spPr>
          <a:xfrm>
            <a:off x="4171321" y="1965910"/>
            <a:ext cx="7672809" cy="3970318"/>
          </a:xfrm>
          <a:prstGeom prst="rect">
            <a:avLst/>
          </a:prstGeom>
          <a:noFill/>
        </p:spPr>
        <p:txBody>
          <a:bodyPr wrap="square" rtlCol="0">
            <a:spAutoFit/>
          </a:bodyPr>
          <a:lstStyle/>
          <a:p>
            <a:r>
              <a:rPr lang="pt-BR" dirty="0"/>
              <a:t>Os avanços para melhorar a precisão das redes CNN, não estão necessariamente tornando as redes mais eficientes em relação a tamanho e velocidade. Em muitas aplicações do mundo real, como robótica, carro autônomo e realidade aumentada, as tarefas de reconhecimento precisam ser realizadas em tempo hábil em uma plataforma limitada computacionalmente.</a:t>
            </a:r>
          </a:p>
          <a:p>
            <a:r>
              <a:rPr lang="pt-BR" dirty="0"/>
              <a:t>Com esse proposito que as </a:t>
            </a:r>
            <a:r>
              <a:rPr lang="pt-BR" dirty="0" err="1"/>
              <a:t>MobileNets</a:t>
            </a:r>
            <a:r>
              <a:rPr lang="pt-BR" dirty="0"/>
              <a:t> foram criadas, o </a:t>
            </a:r>
            <a:r>
              <a:rPr lang="pt-BR" dirty="0" err="1"/>
              <a:t>MobileNet</a:t>
            </a:r>
            <a:r>
              <a:rPr lang="pt-BR" dirty="0"/>
              <a:t> tem 28 camadas.</a:t>
            </a:r>
          </a:p>
          <a:p>
            <a:r>
              <a:rPr lang="pt-BR" dirty="0"/>
              <a:t>Os modelos </a:t>
            </a:r>
            <a:r>
              <a:rPr lang="pt-BR" dirty="0" err="1"/>
              <a:t>MobileNet</a:t>
            </a:r>
            <a:r>
              <a:rPr lang="pt-BR" dirty="0"/>
              <a:t> foram treinados no </a:t>
            </a:r>
            <a:r>
              <a:rPr lang="pt-BR" dirty="0" err="1"/>
              <a:t>TensorFlow</a:t>
            </a:r>
            <a:r>
              <a:rPr lang="pt-BR" dirty="0"/>
              <a:t> usando o otimizador </a:t>
            </a:r>
            <a:r>
              <a:rPr lang="pt-BR" dirty="0" err="1"/>
              <a:t>RMSprop</a:t>
            </a:r>
            <a:r>
              <a:rPr lang="pt-BR" dirty="0"/>
              <a:t> , desenvolvido com uma técnica estocástica para aprendizagem em minilote, com gradiente descendente assíncrono semelhante ao </a:t>
            </a:r>
            <a:r>
              <a:rPr lang="pt-BR" dirty="0" err="1"/>
              <a:t>Inception</a:t>
            </a:r>
            <a:r>
              <a:rPr lang="pt-BR" dirty="0"/>
              <a:t> V3. </a:t>
            </a:r>
          </a:p>
          <a:p>
            <a:r>
              <a:rPr lang="pt-BR" dirty="0"/>
              <a:t>No entanto, ao contrário de treinar modelos grandes, foi usado menos técnicas de regularização e aumento de dados porque os modelos pequenos têm menos problemas com </a:t>
            </a:r>
            <a:r>
              <a:rPr lang="pt-BR" dirty="0" err="1"/>
              <a:t>overfitting</a:t>
            </a:r>
            <a:r>
              <a:rPr lang="pt-BR" dirty="0"/>
              <a:t>.</a:t>
            </a:r>
            <a:endParaRPr lang="en-US" dirty="0"/>
          </a:p>
          <a:p>
            <a:endParaRPr lang="pt-BR" dirty="0"/>
          </a:p>
        </p:txBody>
      </p:sp>
      <p:sp>
        <p:nvSpPr>
          <p:cNvPr id="4" name="CaixaDeTexto 3">
            <a:extLst>
              <a:ext uri="{FF2B5EF4-FFF2-40B4-BE49-F238E27FC236}">
                <a16:creationId xmlns:a16="http://schemas.microsoft.com/office/drawing/2014/main" id="{B4D6006C-181D-497A-94CF-2DF540C84298}"/>
              </a:ext>
            </a:extLst>
          </p:cNvPr>
          <p:cNvSpPr txBox="1"/>
          <p:nvPr/>
        </p:nvSpPr>
        <p:spPr>
          <a:xfrm>
            <a:off x="6721719" y="5706066"/>
            <a:ext cx="4317657" cy="276999"/>
          </a:xfrm>
          <a:prstGeom prst="rect">
            <a:avLst/>
          </a:prstGeom>
          <a:noFill/>
        </p:spPr>
        <p:txBody>
          <a:bodyPr wrap="none" rtlCol="0">
            <a:spAutoFit/>
          </a:bodyPr>
          <a:lstStyle/>
          <a:p>
            <a:r>
              <a:rPr lang="pt-BR" sz="1200" dirty="0"/>
              <a:t>https://deepai.org/machine-learning-glossary-and-terms/rmsprop</a:t>
            </a:r>
          </a:p>
        </p:txBody>
      </p:sp>
      <p:sp>
        <p:nvSpPr>
          <p:cNvPr id="6" name="CaixaDeTexto 5">
            <a:extLst>
              <a:ext uri="{FF2B5EF4-FFF2-40B4-BE49-F238E27FC236}">
                <a16:creationId xmlns:a16="http://schemas.microsoft.com/office/drawing/2014/main" id="{16094004-1FDF-4AF8-BFAD-DF0BD14C9C54}"/>
              </a:ext>
            </a:extLst>
          </p:cNvPr>
          <p:cNvSpPr txBox="1"/>
          <p:nvPr/>
        </p:nvSpPr>
        <p:spPr>
          <a:xfrm>
            <a:off x="64685" y="5774392"/>
            <a:ext cx="6304290" cy="492443"/>
          </a:xfrm>
          <a:prstGeom prst="rect">
            <a:avLst/>
          </a:prstGeom>
          <a:noFill/>
        </p:spPr>
        <p:txBody>
          <a:bodyPr wrap="none" rtlCol="0">
            <a:spAutoFit/>
          </a:bodyPr>
          <a:lstStyle/>
          <a:p>
            <a:r>
              <a:rPr lang="pt-BR" sz="1400" dirty="0" err="1"/>
              <a:t>MobileNets</a:t>
            </a:r>
            <a:r>
              <a:rPr lang="pt-BR" sz="1400" dirty="0"/>
              <a:t>: </a:t>
            </a:r>
            <a:r>
              <a:rPr lang="pt-BR" sz="1400" dirty="0" err="1"/>
              <a:t>Efficient</a:t>
            </a:r>
            <a:r>
              <a:rPr lang="pt-BR" sz="1400" dirty="0"/>
              <a:t> </a:t>
            </a:r>
            <a:r>
              <a:rPr lang="pt-BR" sz="1400" dirty="0" err="1"/>
              <a:t>Convolutional</a:t>
            </a:r>
            <a:r>
              <a:rPr lang="pt-BR" sz="1400" dirty="0"/>
              <a:t> Neural Networks for Mobile Vision </a:t>
            </a:r>
            <a:r>
              <a:rPr lang="pt-BR" sz="1400" dirty="0" err="1"/>
              <a:t>Applications</a:t>
            </a:r>
            <a:r>
              <a:rPr lang="pt-BR" sz="1400" dirty="0"/>
              <a:t> </a:t>
            </a:r>
          </a:p>
          <a:p>
            <a:r>
              <a:rPr lang="pt-BR" sz="1200" dirty="0"/>
              <a:t>https://arxiv.org/pdf/1704.04861.pdf</a:t>
            </a:r>
          </a:p>
        </p:txBody>
      </p:sp>
      <p:sp>
        <p:nvSpPr>
          <p:cNvPr id="7" name="CaixaDeTexto 6">
            <a:extLst>
              <a:ext uri="{FF2B5EF4-FFF2-40B4-BE49-F238E27FC236}">
                <a16:creationId xmlns:a16="http://schemas.microsoft.com/office/drawing/2014/main" id="{BB534665-C365-4A21-854C-6B04DEBF5E0B}"/>
              </a:ext>
            </a:extLst>
          </p:cNvPr>
          <p:cNvSpPr txBox="1"/>
          <p:nvPr/>
        </p:nvSpPr>
        <p:spPr>
          <a:xfrm>
            <a:off x="64685" y="5100144"/>
            <a:ext cx="4319901" cy="492443"/>
          </a:xfrm>
          <a:prstGeom prst="rect">
            <a:avLst/>
          </a:prstGeom>
          <a:noFill/>
        </p:spPr>
        <p:txBody>
          <a:bodyPr wrap="none" rtlCol="0">
            <a:spAutoFit/>
          </a:bodyPr>
          <a:lstStyle/>
          <a:p>
            <a:r>
              <a:rPr lang="en-US" sz="1400" dirty="0"/>
              <a:t>MobileNetV2: Inverted Residuals and Linear Bottlenecks</a:t>
            </a:r>
            <a:r>
              <a:rPr lang="en-US" sz="1200" dirty="0"/>
              <a:t> </a:t>
            </a:r>
          </a:p>
          <a:p>
            <a:r>
              <a:rPr lang="pt-BR" sz="1200" dirty="0"/>
              <a:t>https://arxiv.org/pdf/1801.04381.pdf</a:t>
            </a:r>
          </a:p>
        </p:txBody>
      </p:sp>
    </p:spTree>
    <p:extLst>
      <p:ext uri="{BB962C8B-B14F-4D97-AF65-F5344CB8AC3E}">
        <p14:creationId xmlns:p14="http://schemas.microsoft.com/office/powerpoint/2010/main" val="3172158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ResNet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pretreinada</a:t>
            </a:r>
            <a:r>
              <a:rPr lang="pt-BR" sz="1200" dirty="0">
                <a:solidFill>
                  <a:srgbClr val="434343"/>
                </a:solidFill>
                <a:latin typeface="Open Sans" panose="020B0604020202020204"/>
              </a:rPr>
              <a:t> para treinar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7151483" y="878834"/>
            <a:ext cx="4004180" cy="5909310"/>
          </a:xfrm>
          <a:prstGeom prst="rect">
            <a:avLst/>
          </a:prstGeom>
        </p:spPr>
        <p:txBody>
          <a:bodyPr wrap="square">
            <a:spAutoFit/>
          </a:bodyPr>
          <a:lstStyle/>
          <a:p>
            <a:pPr algn="just"/>
            <a:r>
              <a:rPr lang="pt-BR" dirty="0"/>
              <a:t>Redes residuais profundas surgiram como uma família de arquiteturas extremamente profundas, mostrando uma precisão atraente e bons comportamentos de convergência.</a:t>
            </a:r>
          </a:p>
          <a:p>
            <a:pPr algn="just"/>
            <a:r>
              <a:rPr lang="pt-BR" dirty="0" err="1"/>
              <a:t>ResNets</a:t>
            </a:r>
            <a:r>
              <a:rPr lang="pt-BR" dirty="0"/>
              <a:t> com mais de 100 camadas de profundidade têm mostrado precisão de ponta para várias tarefas de reconhecimento desafiadoras em competições </a:t>
            </a:r>
            <a:r>
              <a:rPr lang="pt-BR" dirty="0" err="1"/>
              <a:t>ImageNet</a:t>
            </a:r>
            <a:r>
              <a:rPr lang="pt-BR" dirty="0"/>
              <a:t> e MS COCO.</a:t>
            </a:r>
          </a:p>
          <a:p>
            <a:pPr algn="just"/>
            <a:r>
              <a:rPr lang="pt-BR" dirty="0"/>
              <a:t>A rede residual profunda é uma Feed </a:t>
            </a:r>
            <a:r>
              <a:rPr lang="pt-BR" dirty="0" err="1"/>
              <a:t>Forward</a:t>
            </a:r>
            <a:r>
              <a:rPr lang="pt-BR" dirty="0"/>
              <a:t> Network (FFN) com muitas camadas, e que possui conexões extras ligando camadas não subsequentes. Dessa forma, as camadas mais profundas não recebem somente a informação da camada imediatamente anterior, mas também de outras camadas anteriores. Por causa dessa estrutura, as </a:t>
            </a:r>
            <a:r>
              <a:rPr lang="pt-BR" dirty="0" err="1"/>
              <a:t>DRNs</a:t>
            </a:r>
            <a:r>
              <a:rPr lang="pt-BR" dirty="0"/>
              <a:t> podem aprender padrões tendo até 150 camadas de profundidade.</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39" y="1897813"/>
            <a:ext cx="6090582" cy="1551374"/>
          </a:xfrm>
          <a:prstGeom prst="rect">
            <a:avLst/>
          </a:prstGeom>
        </p:spPr>
      </p:pic>
      <p:sp>
        <p:nvSpPr>
          <p:cNvPr id="12" name="CaixaDeTexto 11">
            <a:extLst>
              <a:ext uri="{FF2B5EF4-FFF2-40B4-BE49-F238E27FC236}">
                <a16:creationId xmlns:a16="http://schemas.microsoft.com/office/drawing/2014/main" id="{C8D52563-D188-4A19-B221-545A2E9E1712}"/>
              </a:ext>
            </a:extLst>
          </p:cNvPr>
          <p:cNvSpPr txBox="1"/>
          <p:nvPr/>
        </p:nvSpPr>
        <p:spPr>
          <a:xfrm>
            <a:off x="1909154" y="411331"/>
            <a:ext cx="3534750" cy="492443"/>
          </a:xfrm>
          <a:prstGeom prst="rect">
            <a:avLst/>
          </a:prstGeom>
          <a:noFill/>
        </p:spPr>
        <p:txBody>
          <a:bodyPr wrap="none" rtlCol="0">
            <a:spAutoFit/>
          </a:bodyPr>
          <a:lstStyle/>
          <a:p>
            <a:r>
              <a:rPr lang="en-US" sz="1400" dirty="0"/>
              <a:t>Deep Residual Learning for Image Recognition</a:t>
            </a:r>
          </a:p>
          <a:p>
            <a:r>
              <a:rPr lang="pt-BR" sz="1200" dirty="0"/>
              <a:t>https://arxiv.org/pdf/1512.03385.pdf</a:t>
            </a:r>
          </a:p>
        </p:txBody>
      </p:sp>
      <p:sp>
        <p:nvSpPr>
          <p:cNvPr id="2" name="CaixaDeTexto 1">
            <a:extLst>
              <a:ext uri="{FF2B5EF4-FFF2-40B4-BE49-F238E27FC236}">
                <a16:creationId xmlns:a16="http://schemas.microsoft.com/office/drawing/2014/main" id="{57CF8578-32C7-4EF3-97D7-16F35405CCBF}"/>
              </a:ext>
            </a:extLst>
          </p:cNvPr>
          <p:cNvSpPr txBox="1"/>
          <p:nvPr/>
        </p:nvSpPr>
        <p:spPr>
          <a:xfrm>
            <a:off x="6410337" y="224105"/>
            <a:ext cx="3508204" cy="707886"/>
          </a:xfrm>
          <a:prstGeom prst="rect">
            <a:avLst/>
          </a:prstGeom>
          <a:noFill/>
        </p:spPr>
        <p:txBody>
          <a:bodyPr wrap="none" rtlCol="0">
            <a:spAutoFit/>
          </a:bodyPr>
          <a:lstStyle/>
          <a:p>
            <a:r>
              <a:rPr lang="en-US" sz="1400" dirty="0"/>
              <a:t>Identity Mappings in Deep Residual Networks</a:t>
            </a:r>
            <a:endParaRPr lang="pt-BR" sz="1400" dirty="0">
              <a:hlinkClick r:id="rId5"/>
            </a:endParaRPr>
          </a:p>
          <a:p>
            <a:r>
              <a:rPr lang="pt-BR" sz="1200" dirty="0">
                <a:hlinkClick r:id="rId5"/>
              </a:rPr>
              <a:t>https://arxiv.org/pdf/1603.05027.pdf</a:t>
            </a:r>
            <a:endParaRPr lang="pt-BR" sz="1200" dirty="0"/>
          </a:p>
          <a:p>
            <a:endParaRPr lang="pt-BR" sz="1400" dirty="0"/>
          </a:p>
        </p:txBody>
      </p:sp>
      <p:sp>
        <p:nvSpPr>
          <p:cNvPr id="4" name="CaixaDeTexto 3">
            <a:extLst>
              <a:ext uri="{FF2B5EF4-FFF2-40B4-BE49-F238E27FC236}">
                <a16:creationId xmlns:a16="http://schemas.microsoft.com/office/drawing/2014/main" id="{E455818B-8B95-4C6B-ADC1-ED010D7B6566}"/>
              </a:ext>
            </a:extLst>
          </p:cNvPr>
          <p:cNvSpPr txBox="1"/>
          <p:nvPr/>
        </p:nvSpPr>
        <p:spPr>
          <a:xfrm>
            <a:off x="1909154" y="159272"/>
            <a:ext cx="4293740" cy="276999"/>
          </a:xfrm>
          <a:prstGeom prst="rect">
            <a:avLst/>
          </a:prstGeom>
          <a:noFill/>
        </p:spPr>
        <p:txBody>
          <a:bodyPr wrap="none" rtlCol="0">
            <a:spAutoFit/>
          </a:bodyPr>
          <a:lstStyle/>
          <a:p>
            <a:r>
              <a:rPr lang="pt-BR" sz="1200" dirty="0"/>
              <a:t>https://iaexpert.academy/2020/06/08/os-tipos-de-redes-neurais/</a:t>
            </a:r>
          </a:p>
        </p:txBody>
      </p:sp>
      <p:pic>
        <p:nvPicPr>
          <p:cNvPr id="7" name="Imagem 6">
            <a:extLst>
              <a:ext uri="{FF2B5EF4-FFF2-40B4-BE49-F238E27FC236}">
                <a16:creationId xmlns:a16="http://schemas.microsoft.com/office/drawing/2014/main" id="{8A7271AA-FAB3-47B9-9A4E-BF46DDBE4F14}"/>
              </a:ext>
            </a:extLst>
          </p:cNvPr>
          <p:cNvPicPr>
            <a:picLocks noChangeAspect="1"/>
          </p:cNvPicPr>
          <p:nvPr/>
        </p:nvPicPr>
        <p:blipFill rotWithShape="1">
          <a:blip r:embed="rId6">
            <a:extLst>
              <a:ext uri="{28A0092B-C50C-407E-A947-70E740481C1C}">
                <a14:useLocalDpi xmlns:a14="http://schemas.microsoft.com/office/drawing/2010/main" val="0"/>
              </a:ext>
            </a:extLst>
          </a:blip>
          <a:srcRect l="20024" t="18913" b="20057"/>
          <a:stretch/>
        </p:blipFill>
        <p:spPr>
          <a:xfrm>
            <a:off x="185143" y="4400318"/>
            <a:ext cx="6255058" cy="1004900"/>
          </a:xfrm>
          <a:prstGeom prst="rect">
            <a:avLst/>
          </a:prstGeom>
        </p:spPr>
      </p:pic>
    </p:spTree>
    <p:extLst>
      <p:ext uri="{BB962C8B-B14F-4D97-AF65-F5344CB8AC3E}">
        <p14:creationId xmlns:p14="http://schemas.microsoft.com/office/powerpoint/2010/main" val="263176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Xception</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pretreinada</a:t>
            </a:r>
            <a:r>
              <a:rPr lang="pt-BR" sz="1200" dirty="0">
                <a:solidFill>
                  <a:srgbClr val="434343"/>
                </a:solidFill>
                <a:latin typeface="Open Sans" panose="020B0604020202020204"/>
              </a:rPr>
              <a:t> para treinar uma rede melhorada e muito mais generalista.</a:t>
            </a:r>
          </a:p>
          <a:p>
            <a:r>
              <a:rPr lang="pt-BR" sz="1200" dirty="0">
                <a:solidFill>
                  <a:srgbClr val="434343"/>
                </a:solidFill>
                <a:latin typeface="Open Sans" panose="020B0604020202020204"/>
              </a:rPr>
              <a:t>“Extreme </a:t>
            </a:r>
            <a:r>
              <a:rPr lang="pt-BR" sz="1200" dirty="0" err="1">
                <a:solidFill>
                  <a:srgbClr val="434343"/>
                </a:solidFill>
                <a:latin typeface="Open Sans" panose="020B0604020202020204"/>
              </a:rPr>
              <a:t>Inception</a:t>
            </a:r>
            <a:r>
              <a:rPr lang="pt-BR" sz="1200" dirty="0">
                <a:solidFill>
                  <a:srgbClr val="434343"/>
                </a:solidFill>
                <a:latin typeface="Open Sans" panose="020B0604020202020204"/>
              </a:rPr>
              <a:t>”</a:t>
            </a:r>
          </a:p>
        </p:txBody>
      </p:sp>
      <p:sp>
        <p:nvSpPr>
          <p:cNvPr id="3" name="Retângulo 2">
            <a:extLst>
              <a:ext uri="{FF2B5EF4-FFF2-40B4-BE49-F238E27FC236}">
                <a16:creationId xmlns:a16="http://schemas.microsoft.com/office/drawing/2014/main" id="{F6EC44CE-DCEF-4E56-A036-E963AC3A4E7B}"/>
              </a:ext>
            </a:extLst>
          </p:cNvPr>
          <p:cNvSpPr/>
          <p:nvPr/>
        </p:nvSpPr>
        <p:spPr>
          <a:xfrm>
            <a:off x="7255942" y="517424"/>
            <a:ext cx="4004180" cy="6001643"/>
          </a:xfrm>
          <a:prstGeom prst="rect">
            <a:avLst/>
          </a:prstGeom>
        </p:spPr>
        <p:txBody>
          <a:bodyPr wrap="square">
            <a:spAutoFit/>
          </a:bodyPr>
          <a:lstStyle/>
          <a:p>
            <a:r>
              <a:rPr lang="pt-BR" sz="1600" dirty="0"/>
              <a:t>A arquitetura </a:t>
            </a:r>
            <a:r>
              <a:rPr lang="pt-BR" sz="1600" dirty="0" err="1"/>
              <a:t>Xception</a:t>
            </a:r>
            <a:r>
              <a:rPr lang="pt-BR" sz="1600" dirty="0"/>
              <a:t> possui 36 camadas </a:t>
            </a:r>
            <a:r>
              <a:rPr lang="pt-BR" sz="1600" dirty="0" err="1"/>
              <a:t>convolucionais</a:t>
            </a:r>
            <a:r>
              <a:rPr lang="pt-BR" sz="1600" dirty="0"/>
              <a:t> - estruturadas em 14 módulos, todos com conexões residuais lineares ao seu redor, exceto o primeiro e o último módulos -  formando a base de extração de características da rede. </a:t>
            </a:r>
            <a:r>
              <a:rPr lang="pt-BR" sz="1600" dirty="0" err="1"/>
              <a:t>Xception</a:t>
            </a:r>
            <a:r>
              <a:rPr lang="pt-BR" sz="1600" dirty="0"/>
              <a:t> é uma pilha linear de camadas de convolução separáveis ​​em profundidade com conexões residuais. Isso torna a arquitetura muito fácil de definir e modificar; leva apenas 30 a 40 linhas de código usando uma biblioteca de alto nível como </a:t>
            </a:r>
            <a:r>
              <a:rPr lang="pt-BR" sz="1600" dirty="0" err="1"/>
              <a:t>Keras</a:t>
            </a:r>
            <a:r>
              <a:rPr lang="pt-BR" sz="1600" dirty="0"/>
              <a:t>.</a:t>
            </a:r>
          </a:p>
          <a:p>
            <a:r>
              <a:rPr lang="pt-BR" sz="1600" dirty="0"/>
              <a:t>Uma camada de convolução tenta aprender filtros em um espaço 3D, com 2 dimensões espaciais (largura e altura) e uma dimensão de canal; assim, um único kernel de convolução tem a tarefa de mapear simultaneamente correlações entre canais e correlações espaciais. A ideia por trás do módulo de Iniciação é tornar esse processo mais fácil e mais eficiente, </a:t>
            </a:r>
            <a:r>
              <a:rPr lang="pt-BR" sz="1600" dirty="0" err="1"/>
              <a:t>fatorando-o</a:t>
            </a:r>
            <a:r>
              <a:rPr lang="pt-BR" sz="1600" dirty="0"/>
              <a:t> explicitamente em uma série de operações que examinariam de forma independente as correlações entre canais e espaciais.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rotWithShape="1">
          <a:blip r:embed="rId4">
            <a:extLst>
              <a:ext uri="{28A0092B-C50C-407E-A947-70E740481C1C}">
                <a14:useLocalDpi xmlns:a14="http://schemas.microsoft.com/office/drawing/2010/main" val="0"/>
              </a:ext>
            </a:extLst>
          </a:blip>
          <a:srcRect t="35736" b="38215"/>
          <a:stretch/>
        </p:blipFill>
        <p:spPr>
          <a:xfrm>
            <a:off x="145577" y="2092568"/>
            <a:ext cx="6090582" cy="892421"/>
          </a:xfrm>
          <a:prstGeom prst="rect">
            <a:avLst/>
          </a:prstGeom>
        </p:spPr>
      </p:pic>
      <p:sp>
        <p:nvSpPr>
          <p:cNvPr id="4" name="CaixaDeTexto 3">
            <a:extLst>
              <a:ext uri="{FF2B5EF4-FFF2-40B4-BE49-F238E27FC236}">
                <a16:creationId xmlns:a16="http://schemas.microsoft.com/office/drawing/2014/main" id="{7E55FA02-CBD0-4589-8CC2-23337690B1AE}"/>
              </a:ext>
            </a:extLst>
          </p:cNvPr>
          <p:cNvSpPr txBox="1"/>
          <p:nvPr/>
        </p:nvSpPr>
        <p:spPr>
          <a:xfrm>
            <a:off x="2633296" y="304917"/>
            <a:ext cx="4915320" cy="492443"/>
          </a:xfrm>
          <a:prstGeom prst="rect">
            <a:avLst/>
          </a:prstGeom>
          <a:noFill/>
        </p:spPr>
        <p:txBody>
          <a:bodyPr wrap="none" rtlCol="0">
            <a:spAutoFit/>
          </a:bodyPr>
          <a:lstStyle/>
          <a:p>
            <a:r>
              <a:rPr lang="en-US" sz="1400" dirty="0" err="1"/>
              <a:t>Xception</a:t>
            </a:r>
            <a:r>
              <a:rPr lang="en-US" sz="1400" dirty="0"/>
              <a:t>: Deep Learning with </a:t>
            </a:r>
            <a:r>
              <a:rPr lang="en-US" sz="1400" dirty="0" err="1"/>
              <a:t>Depthwise</a:t>
            </a:r>
            <a:r>
              <a:rPr lang="en-US" sz="1400" dirty="0"/>
              <a:t> Separable Convolutions</a:t>
            </a:r>
          </a:p>
          <a:p>
            <a:r>
              <a:rPr lang="pt-BR" sz="1200" dirty="0"/>
              <a:t>https://arxiv.org/pdf/1610.02357.pdf</a:t>
            </a:r>
          </a:p>
        </p:txBody>
      </p:sp>
      <p:sp>
        <p:nvSpPr>
          <p:cNvPr id="6" name="CaixaDeTexto 5">
            <a:extLst>
              <a:ext uri="{FF2B5EF4-FFF2-40B4-BE49-F238E27FC236}">
                <a16:creationId xmlns:a16="http://schemas.microsoft.com/office/drawing/2014/main" id="{A812F46A-AB50-4282-A8BC-FA37BBCDC909}"/>
              </a:ext>
            </a:extLst>
          </p:cNvPr>
          <p:cNvSpPr txBox="1"/>
          <p:nvPr/>
        </p:nvSpPr>
        <p:spPr>
          <a:xfrm>
            <a:off x="360000" y="5855331"/>
            <a:ext cx="5456237" cy="461665"/>
          </a:xfrm>
          <a:prstGeom prst="rect">
            <a:avLst/>
          </a:prstGeom>
          <a:noFill/>
        </p:spPr>
        <p:txBody>
          <a:bodyPr wrap="none" rtlCol="0">
            <a:spAutoFit/>
          </a:bodyPr>
          <a:lstStyle/>
          <a:p>
            <a:r>
              <a:rPr lang="pt-BR" sz="1200" dirty="0"/>
              <a:t>Imagem colorida</a:t>
            </a:r>
          </a:p>
          <a:p>
            <a:r>
              <a:rPr lang="pt-BR" sz="1200" dirty="0"/>
              <a:t>https://www.slideshare.net/thinkingfactory/pr12-inception-and-xception-jaejun-yoo</a:t>
            </a:r>
          </a:p>
        </p:txBody>
      </p:sp>
      <p:pic>
        <p:nvPicPr>
          <p:cNvPr id="8" name="Imagem 7" descr="Diagrama&#10;&#10;Descrição gerada automaticamente">
            <a:extLst>
              <a:ext uri="{FF2B5EF4-FFF2-40B4-BE49-F238E27FC236}">
                <a16:creationId xmlns:a16="http://schemas.microsoft.com/office/drawing/2014/main" id="{0A579338-1F3D-49A0-9208-270088500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96" y="3081376"/>
            <a:ext cx="3757246" cy="2639866"/>
          </a:xfrm>
          <a:prstGeom prst="rect">
            <a:avLst/>
          </a:prstGeom>
        </p:spPr>
      </p:pic>
    </p:spTree>
    <p:extLst>
      <p:ext uri="{BB962C8B-B14F-4D97-AF65-F5344CB8AC3E}">
        <p14:creationId xmlns:p14="http://schemas.microsoft.com/office/powerpoint/2010/main" val="194906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Multi-layer Perceptron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utiliza um processo de aprendizagem chamado </a:t>
            </a:r>
            <a:r>
              <a:rPr lang="pt-BR" sz="1200" dirty="0" err="1">
                <a:solidFill>
                  <a:srgbClr val="434343"/>
                </a:solidFill>
                <a:latin typeface="Open Sans" panose="020B0604020202020204"/>
              </a:rPr>
              <a:t>backpropagation</a:t>
            </a:r>
            <a:r>
              <a:rPr lang="pt-BR" sz="1200" dirty="0">
                <a:solidFill>
                  <a:srgbClr val="434343"/>
                </a:solidFill>
                <a:latin typeface="Open Sans" panose="020B0604020202020204"/>
              </a:rPr>
              <a:t> que atribui diferentes pesos para as variáveis e ajusta esses pesos baseado no erro da saída e numa taxa de aprendizado,.</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descr="Uma imagem contendo no interior, grande, relógio&#10;&#10;Descrição gerada automaticamente">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96" y="2326842"/>
            <a:ext cx="5076202" cy="2807865"/>
          </a:xfrm>
          <a:prstGeom prst="rect">
            <a:avLst/>
          </a:prstGeom>
        </p:spPr>
      </p:pic>
    </p:spTree>
    <p:extLst>
      <p:ext uri="{BB962C8B-B14F-4D97-AF65-F5344CB8AC3E}">
        <p14:creationId xmlns:p14="http://schemas.microsoft.com/office/powerpoint/2010/main" val="378063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k-nearest neighbors</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numero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0000" y="2041013"/>
            <a:ext cx="4153044" cy="3588268"/>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spTree>
    <p:extLst>
      <p:ext uri="{BB962C8B-B14F-4D97-AF65-F5344CB8AC3E}">
        <p14:creationId xmlns:p14="http://schemas.microsoft.com/office/powerpoint/2010/main" val="321338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INTERPRETAÇÃO DAS VARIÁVEIS</a:t>
            </a: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1" y="1500676"/>
            <a:ext cx="5613400" cy="6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Por meio de um processo iterativo, o modelo seleciona as variáveis mais relevantes e estima um peso para cada uma de suas categorias, atribuindo para cada cliente a probabilidade de se tornar inadimplente no futuro:</a:t>
            </a:r>
          </a:p>
        </p:txBody>
      </p:sp>
      <p:pic>
        <p:nvPicPr>
          <p:cNvPr id="3" name="Imagem 2">
            <a:extLst>
              <a:ext uri="{FF2B5EF4-FFF2-40B4-BE49-F238E27FC236}">
                <a16:creationId xmlns:a16="http://schemas.microsoft.com/office/drawing/2014/main" id="{083CDBC2-65FC-43B9-8ED3-AE3D90615EFE}"/>
              </a:ext>
            </a:extLst>
          </p:cNvPr>
          <p:cNvPicPr>
            <a:picLocks noChangeAspect="1"/>
          </p:cNvPicPr>
          <p:nvPr/>
        </p:nvPicPr>
        <p:blipFill rotWithShape="1">
          <a:blip r:embed="rId4"/>
          <a:srcRect l="37628" t="-12170" b="1"/>
          <a:stretch/>
        </p:blipFill>
        <p:spPr>
          <a:xfrm>
            <a:off x="7404100" y="1500676"/>
            <a:ext cx="2627242" cy="685764"/>
          </a:xfrm>
          <a:prstGeom prst="rect">
            <a:avLst/>
          </a:prstGeom>
        </p:spPr>
      </p:pic>
      <p:sp>
        <p:nvSpPr>
          <p:cNvPr id="4" name="Retângulo 3">
            <a:extLst>
              <a:ext uri="{FF2B5EF4-FFF2-40B4-BE49-F238E27FC236}">
                <a16:creationId xmlns:a16="http://schemas.microsoft.com/office/drawing/2014/main" id="{C1AAB662-7ED0-48ED-999D-4F13FFCB0A4C}"/>
              </a:ext>
            </a:extLst>
          </p:cNvPr>
          <p:cNvSpPr/>
          <p:nvPr/>
        </p:nvSpPr>
        <p:spPr>
          <a:xfrm>
            <a:off x="6974174" y="1708954"/>
            <a:ext cx="487634" cy="369332"/>
          </a:xfrm>
          <a:prstGeom prst="rect">
            <a:avLst/>
          </a:prstGeom>
        </p:spPr>
        <p:txBody>
          <a:bodyPr wrap="none">
            <a:spAutoFit/>
          </a:bodyPr>
          <a:lstStyle/>
          <a:p>
            <a:r>
              <a:rPr lang="pt-BR" altLang="pt-BR" dirty="0">
                <a:solidFill>
                  <a:schemeClr val="tx1">
                    <a:lumMod val="85000"/>
                    <a:lumOff val="15000"/>
                  </a:schemeClr>
                </a:solidFill>
                <a:latin typeface="Times New Roman" panose="02020603050405020304" pitchFamily="18" charset="0"/>
                <a:cs typeface="Times New Roman" panose="02020603050405020304" pitchFamily="18" charset="0"/>
              </a:rPr>
              <a:t>p =</a:t>
            </a:r>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6" name="Imagem 5" descr="Uma imagem contendo mapa, guarda-chuva&#10;&#10;Descrição gerada automaticamente">
            <a:extLst>
              <a:ext uri="{FF2B5EF4-FFF2-40B4-BE49-F238E27FC236}">
                <a16:creationId xmlns:a16="http://schemas.microsoft.com/office/drawing/2014/main" id="{CD5B6C18-9A0B-47EC-9367-C3E5C83D9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96" y="2470009"/>
            <a:ext cx="7505700" cy="2600325"/>
          </a:xfrm>
          <a:prstGeom prst="rect">
            <a:avLst/>
          </a:prstGeom>
        </p:spPr>
      </p:pic>
    </p:spTree>
    <p:extLst>
      <p:ext uri="{BB962C8B-B14F-4D97-AF65-F5344CB8AC3E}">
        <p14:creationId xmlns:p14="http://schemas.microsoft.com/office/powerpoint/2010/main" val="1704384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Gradient Boosting</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combinando resultado de vários modelos de base tentando encontrar um numero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pic>
        <p:nvPicPr>
          <p:cNvPr id="6" name="Imagem 5" descr="Uma imagem contendo texto, screenshot&#10;&#10;Descrição gerada automaticamente">
            <a:extLst>
              <a:ext uri="{FF2B5EF4-FFF2-40B4-BE49-F238E27FC236}">
                <a16:creationId xmlns:a16="http://schemas.microsoft.com/office/drawing/2014/main" id="{2CA9D539-889A-4E30-A666-2C6F2CE6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08008"/>
            <a:ext cx="5590904" cy="2092370"/>
          </a:xfrm>
          <a:prstGeom prst="rect">
            <a:avLst/>
          </a:prstGeom>
        </p:spPr>
      </p:pic>
      <p:pic>
        <p:nvPicPr>
          <p:cNvPr id="8" name="Imagem 7">
            <a:extLst>
              <a:ext uri="{FF2B5EF4-FFF2-40B4-BE49-F238E27FC236}">
                <a16:creationId xmlns:a16="http://schemas.microsoft.com/office/drawing/2014/main" id="{0AEB56E4-FB13-4812-902E-5E17334FF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000378"/>
            <a:ext cx="3167100" cy="1751342"/>
          </a:xfrm>
          <a:prstGeom prst="rect">
            <a:avLst/>
          </a:prstGeom>
        </p:spPr>
      </p:pic>
    </p:spTree>
    <p:extLst>
      <p:ext uri="{BB962C8B-B14F-4D97-AF65-F5344CB8AC3E}">
        <p14:creationId xmlns:p14="http://schemas.microsoft.com/office/powerpoint/2010/main" val="3066720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Random Forest</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numero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143" y="1908079"/>
            <a:ext cx="6052770"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spTree>
    <p:extLst>
      <p:ext uri="{BB962C8B-B14F-4D97-AF65-F5344CB8AC3E}">
        <p14:creationId xmlns:p14="http://schemas.microsoft.com/office/powerpoint/2010/main" val="302298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476502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Principais variáveis</a:t>
            </a:r>
          </a:p>
          <a:p>
            <a:pPr marL="342900" indent="-342900">
              <a:lnSpc>
                <a:spcPct val="200000"/>
              </a:lnSpc>
              <a:buFont typeface="+mj-lt"/>
              <a:buAutoNum type="arabicPeriod"/>
            </a:pPr>
            <a:r>
              <a:rPr lang="pt-BR" sz="1400" dirty="0">
                <a:solidFill>
                  <a:srgbClr val="DDDDDD"/>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DDDDDD"/>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DDDDDD"/>
                </a:solidFill>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solidFill>
                  <a:srgbClr val="DDDDDD"/>
                </a:solidFill>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solidFill>
                  <a:srgbClr val="DDDDDD"/>
                </a:solidFill>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4253346"/>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65133" y="35294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65133" y="395047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65133" y="43715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65133" y="48154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65133" y="523529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5" name="Elipse 24">
            <a:extLst>
              <a:ext uri="{FF2B5EF4-FFF2-40B4-BE49-F238E27FC236}">
                <a16:creationId xmlns:a16="http://schemas.microsoft.com/office/drawing/2014/main" id="{2EE0D525-50CE-4B3D-BC3E-71E1F4D68F65}"/>
              </a:ext>
            </a:extLst>
          </p:cNvPr>
          <p:cNvSpPr/>
          <p:nvPr/>
        </p:nvSpPr>
        <p:spPr>
          <a:xfrm>
            <a:off x="4565133" y="3113211"/>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rotWithShape="1">
          <a:blip r:embed="rId4">
            <a:extLst>
              <a:ext uri="{28A0092B-C50C-407E-A947-70E740481C1C}">
                <a14:useLocalDpi xmlns:a14="http://schemas.microsoft.com/office/drawing/2010/main" val="0"/>
              </a:ext>
            </a:extLst>
          </a:blip>
          <a:srcRect b="26143"/>
          <a:stretch/>
        </p:blipFill>
        <p:spPr>
          <a:xfrm>
            <a:off x="640913" y="1423281"/>
            <a:ext cx="10597982"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descr="Tela de celular com texto preto sobre fundo branco&#10;&#10;Descrição gerada automaticamente">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3912" y="5211226"/>
            <a:ext cx="7900984" cy="1510248"/>
          </a:xfrm>
          <a:prstGeom prst="rect">
            <a:avLst/>
          </a:prstGeom>
        </p:spPr>
      </p:pic>
    </p:spTree>
    <p:extLst>
      <p:ext uri="{BB962C8B-B14F-4D97-AF65-F5344CB8AC3E}">
        <p14:creationId xmlns:p14="http://schemas.microsoft.com/office/powerpoint/2010/main" val="1972556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460" y="1423281"/>
            <a:ext cx="8626888"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3912" y="5280963"/>
            <a:ext cx="7900984" cy="1370773"/>
          </a:xfrm>
          <a:prstGeom prst="rect">
            <a:avLst/>
          </a:prstGeom>
        </p:spPr>
      </p:pic>
    </p:spTree>
    <p:extLst>
      <p:ext uri="{BB962C8B-B14F-4D97-AF65-F5344CB8AC3E}">
        <p14:creationId xmlns:p14="http://schemas.microsoft.com/office/powerpoint/2010/main" val="335092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VotingClassifier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A ideia é combinar classificadores conceitualmente diferentes e usar um voto para prever os rótulos das classes. Tal classificador pode ser útil para um conjunto de modelos de desempenho igualmente bom, a fim de equilibrar suas fraquezas individuais.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307" y="1908079"/>
            <a:ext cx="5420441"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360000" y="5896245"/>
            <a:ext cx="7959969" cy="276999"/>
          </a:xfrm>
          <a:prstGeom prst="rect">
            <a:avLst/>
          </a:prstGeom>
        </p:spPr>
        <p:txBody>
          <a:bodyPr wrap="square">
            <a:spAutoFit/>
          </a:bodyPr>
          <a:lstStyle/>
          <a:p>
            <a:r>
              <a:rPr lang="pt-BR" sz="1200" dirty="0"/>
              <a:t>https://scikit-learn.org/stable/modules/generated/sklearn.ensemble.VotingClassifier.html#sklearn.ensemble.VotingClassifier</a:t>
            </a:r>
          </a:p>
        </p:txBody>
      </p:sp>
    </p:spTree>
    <p:extLst>
      <p:ext uri="{BB962C8B-B14F-4D97-AF65-F5344CB8AC3E}">
        <p14:creationId xmlns:p14="http://schemas.microsoft.com/office/powerpoint/2010/main" val="1773410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StackingClassifier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02669"/>
            <a:ext cx="6758897" cy="830997"/>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StackingClassifier</a:t>
            </a:r>
            <a:r>
              <a:rPr lang="pt-BR" sz="1200" dirty="0">
                <a:solidFill>
                  <a:srgbClr val="434343"/>
                </a:solidFill>
                <a:latin typeface="Open Sans" panose="020B0604020202020204"/>
              </a:rPr>
              <a:t> é um método para combinar estimadores para reduzir seus vieses. Mais precisamente, as previsões de cada estimador individual são empilhadas e usadas como entrada para um estimador final para calcular a previsão. Este estimador final é treinado por meio de validação cruzada.</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875" y="1942048"/>
            <a:ext cx="4470614" cy="416603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78296" y="6077964"/>
            <a:ext cx="12215166" cy="276999"/>
          </a:xfrm>
          <a:prstGeom prst="rect">
            <a:avLst/>
          </a:prstGeom>
        </p:spPr>
        <p:txBody>
          <a:bodyPr wrap="square">
            <a:spAutoFit/>
          </a:bodyPr>
          <a:lstStyle/>
          <a:p>
            <a:r>
              <a:rPr lang="pt-BR" sz="1200" dirty="0"/>
              <a:t>https://scikit-learn.org/stable/modules/generated/sklearn.ensemble.StackingClassifier.html#sklearn.ensemble.StackingClassifier</a:t>
            </a:r>
          </a:p>
        </p:txBody>
      </p:sp>
    </p:spTree>
    <p:extLst>
      <p:ext uri="{BB962C8B-B14F-4D97-AF65-F5344CB8AC3E}">
        <p14:creationId xmlns:p14="http://schemas.microsoft.com/office/powerpoint/2010/main" val="357846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0EDABA6C-D1BB-49F2-A292-E3E6A4B34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753" y="1997446"/>
            <a:ext cx="4146576" cy="4860554"/>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Problemas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descr="Uma imagem contendo desenho, texto&#10;&#10;Descrição gerada automaticamente">
            <a:extLst>
              <a:ext uri="{FF2B5EF4-FFF2-40B4-BE49-F238E27FC236}">
                <a16:creationId xmlns:a16="http://schemas.microsoft.com/office/drawing/2014/main" id="{6E4251E0-A3D7-4C5A-9BC3-AEB1D8D8B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8030" y="419377"/>
            <a:ext cx="976919" cy="976918"/>
          </a:xfrm>
          <a:prstGeom prst="rect">
            <a:avLst/>
          </a:prstGeom>
        </p:spPr>
      </p:pic>
      <p:sp>
        <p:nvSpPr>
          <p:cNvPr id="24" name="CaixaDeTexto 23">
            <a:extLst>
              <a:ext uri="{FF2B5EF4-FFF2-40B4-BE49-F238E27FC236}">
                <a16:creationId xmlns:a16="http://schemas.microsoft.com/office/drawing/2014/main" id="{01C71F13-7226-464E-A364-63C35B28F878}"/>
              </a:ext>
            </a:extLst>
          </p:cNvPr>
          <p:cNvSpPr txBox="1"/>
          <p:nvPr/>
        </p:nvSpPr>
        <p:spPr>
          <a:xfrm>
            <a:off x="278296" y="769552"/>
            <a:ext cx="10722551" cy="3139321"/>
          </a:xfrm>
          <a:prstGeom prst="rect">
            <a:avLst/>
          </a:prstGeom>
          <a:noFill/>
        </p:spPr>
        <p:txBody>
          <a:bodyPr wrap="none" rtlCol="0">
            <a:spAutoFit/>
          </a:bodyPr>
          <a:lstStyle/>
          <a:p>
            <a:pPr marL="285750" indent="-285750">
              <a:buFontTx/>
              <a:buChar char="-"/>
            </a:pPr>
            <a:r>
              <a:rPr lang="pt-BR" dirty="0"/>
              <a:t>Base pequena, que precisou ser ampliada</a:t>
            </a:r>
          </a:p>
          <a:p>
            <a:pPr marL="285750" indent="-285750">
              <a:buFontTx/>
              <a:buChar char="-"/>
            </a:pPr>
            <a:r>
              <a:rPr lang="pt-BR" dirty="0"/>
              <a:t>Problema de quantidade de memória para armazenar as bases </a:t>
            </a:r>
            <a:r>
              <a:rPr lang="pt-BR" dirty="0" err="1"/>
              <a:t>preprocessadas</a:t>
            </a:r>
            <a:r>
              <a:rPr lang="pt-BR" dirty="0"/>
              <a:t> (~12GB cada)</a:t>
            </a:r>
          </a:p>
          <a:p>
            <a:pPr marL="285750" indent="-285750">
              <a:buFontTx/>
              <a:buChar char="-"/>
            </a:pPr>
            <a:r>
              <a:rPr lang="pt-BR" dirty="0"/>
              <a:t>Muitos rostos classificados eram menor que 20x20 dificultando o reconhecimento e prejudicando o resultado</a:t>
            </a:r>
          </a:p>
          <a:p>
            <a:pPr marL="285750" indent="-285750">
              <a:buFontTx/>
              <a:buChar char="-"/>
            </a:pPr>
            <a:r>
              <a:rPr lang="pt-BR" dirty="0"/>
              <a:t>Tempo de treinamento muito elevado (</a:t>
            </a:r>
            <a:r>
              <a:rPr lang="pt-BR" dirty="0" err="1"/>
              <a:t>ex</a:t>
            </a:r>
            <a:r>
              <a:rPr lang="pt-BR" dirty="0"/>
              <a:t> 20h para rodar 1 modelo) </a:t>
            </a:r>
          </a:p>
          <a:p>
            <a:pPr marL="285750" indent="-285750">
              <a:buFontTx/>
              <a:buChar char="-"/>
            </a:pPr>
            <a:r>
              <a:rPr lang="pt-BR" dirty="0"/>
              <a:t>Problema para configurar a GPU</a:t>
            </a:r>
          </a:p>
          <a:p>
            <a:pPr marL="285750" indent="-285750">
              <a:buFontTx/>
              <a:buChar char="-"/>
            </a:pPr>
            <a:r>
              <a:rPr lang="pt-BR" dirty="0"/>
              <a:t>Problema para colocar o rótulo nas imagens que não eram originais.</a:t>
            </a:r>
          </a:p>
          <a:p>
            <a:pPr marL="285750" indent="-285750">
              <a:buFontTx/>
              <a:buChar char="-"/>
            </a:pPr>
            <a:r>
              <a:rPr lang="pt-BR" dirty="0"/>
              <a:t>Se não redimensionar as imagens a CNN estoura a memoria da GPU.</a:t>
            </a:r>
          </a:p>
          <a:p>
            <a:pPr marL="285750" indent="-285750">
              <a:buFontTx/>
              <a:buChar char="-"/>
            </a:pPr>
            <a:r>
              <a:rPr lang="pt-BR" dirty="0"/>
              <a:t>Diferenças entre os comandos </a:t>
            </a:r>
            <a:r>
              <a:rPr lang="pt-BR" dirty="0" err="1"/>
              <a:t>resize</a:t>
            </a:r>
            <a:r>
              <a:rPr lang="pt-BR" dirty="0"/>
              <a:t> do </a:t>
            </a:r>
            <a:r>
              <a:rPr lang="pt-BR" dirty="0" err="1"/>
              <a:t>skimage.transform</a:t>
            </a:r>
            <a:r>
              <a:rPr lang="pt-BR" dirty="0"/>
              <a:t>, </a:t>
            </a:r>
            <a:r>
              <a:rPr lang="pt-BR" dirty="0" err="1"/>
              <a:t>imutils</a:t>
            </a:r>
            <a:r>
              <a:rPr lang="pt-BR" dirty="0"/>
              <a:t> e </a:t>
            </a:r>
            <a:r>
              <a:rPr lang="pt-BR" dirty="0" err="1"/>
              <a:t>numpy</a:t>
            </a:r>
            <a:endParaRPr lang="pt-BR" dirty="0"/>
          </a:p>
          <a:p>
            <a:pPr marL="285750" indent="-285750">
              <a:buFontTx/>
              <a:buChar char="-"/>
            </a:pPr>
            <a:r>
              <a:rPr lang="pt-BR" dirty="0"/>
              <a:t>O </a:t>
            </a:r>
            <a:r>
              <a:rPr lang="pt-BR" dirty="0" err="1"/>
              <a:t>GridSearchCV</a:t>
            </a:r>
            <a:r>
              <a:rPr lang="pt-BR" dirty="0"/>
              <a:t> com </a:t>
            </a:r>
            <a:r>
              <a:rPr lang="pt-BR" dirty="0" err="1"/>
              <a:t>KFold</a:t>
            </a:r>
            <a:r>
              <a:rPr lang="pt-BR" dirty="0"/>
              <a:t> obteve pior resultado do que somente um </a:t>
            </a:r>
            <a:r>
              <a:rPr lang="pt-BR" dirty="0" err="1"/>
              <a:t>train_test_split</a:t>
            </a:r>
            <a:r>
              <a:rPr lang="pt-BR" dirty="0"/>
              <a:t> simples</a:t>
            </a:r>
          </a:p>
          <a:p>
            <a:pPr marL="285750" indent="-285750">
              <a:buFontTx/>
              <a:buChar char="-"/>
            </a:pPr>
            <a:r>
              <a:rPr lang="pt-BR" dirty="0" err="1"/>
              <a:t>Overfitting</a:t>
            </a:r>
            <a:r>
              <a:rPr lang="pt-BR" dirty="0"/>
              <a:t> nos modelos de </a:t>
            </a:r>
            <a:r>
              <a:rPr lang="pt-BR" dirty="0" err="1"/>
              <a:t>transfer</a:t>
            </a:r>
            <a:r>
              <a:rPr lang="pt-BR" dirty="0"/>
              <a:t> </a:t>
            </a:r>
            <a:r>
              <a:rPr lang="pt-BR" dirty="0" err="1"/>
              <a:t>learning</a:t>
            </a:r>
            <a:r>
              <a:rPr lang="pt-BR" dirty="0"/>
              <a:t> </a:t>
            </a:r>
          </a:p>
          <a:p>
            <a:pPr marL="285750" indent="-285750">
              <a:buFontTx/>
              <a:buChar char="-"/>
            </a:pPr>
            <a:endParaRPr lang="pt-BR" dirty="0"/>
          </a:p>
        </p:txBody>
      </p:sp>
      <p:grpSp>
        <p:nvGrpSpPr>
          <p:cNvPr id="31" name="Agrupar 30">
            <a:extLst>
              <a:ext uri="{FF2B5EF4-FFF2-40B4-BE49-F238E27FC236}">
                <a16:creationId xmlns:a16="http://schemas.microsoft.com/office/drawing/2014/main" id="{6667F890-860C-4060-8DBB-9DB1EEB43559}"/>
              </a:ext>
            </a:extLst>
          </p:cNvPr>
          <p:cNvGrpSpPr/>
          <p:nvPr/>
        </p:nvGrpSpPr>
        <p:grpSpPr>
          <a:xfrm>
            <a:off x="4314528" y="4842798"/>
            <a:ext cx="2955922" cy="1163838"/>
            <a:chOff x="197687" y="2885339"/>
            <a:chExt cx="2399109" cy="944604"/>
          </a:xfrm>
        </p:grpSpPr>
        <p:pic>
          <p:nvPicPr>
            <p:cNvPr id="26" name="Imagem 25" descr="Tela de celular com texto preto sobre fundo branco&#10;&#10;Descrição gerada automaticamente">
              <a:extLst>
                <a:ext uri="{FF2B5EF4-FFF2-40B4-BE49-F238E27FC236}">
                  <a16:creationId xmlns:a16="http://schemas.microsoft.com/office/drawing/2014/main" id="{3CE46AED-6FDD-48B6-8083-9559942B7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90" y="3368892"/>
              <a:ext cx="1219306" cy="445809"/>
            </a:xfrm>
            <a:prstGeom prst="rect">
              <a:avLst/>
            </a:prstGeom>
          </p:spPr>
        </p:pic>
        <p:pic>
          <p:nvPicPr>
            <p:cNvPr id="28" name="Imagem 27" descr="Uma imagem contendo mesa&#10;&#10;Descrição gerada automaticamente">
              <a:extLst>
                <a:ext uri="{FF2B5EF4-FFF2-40B4-BE49-F238E27FC236}">
                  <a16:creationId xmlns:a16="http://schemas.microsoft.com/office/drawing/2014/main" id="{3A7A6346-6A28-4D07-9E26-17EBDC279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87" y="3353652"/>
              <a:ext cx="1124047" cy="476291"/>
            </a:xfrm>
            <a:prstGeom prst="rect">
              <a:avLst/>
            </a:prstGeom>
          </p:spPr>
        </p:pic>
        <p:pic>
          <p:nvPicPr>
            <p:cNvPr id="30" name="Imagem 29">
              <a:extLst>
                <a:ext uri="{FF2B5EF4-FFF2-40B4-BE49-F238E27FC236}">
                  <a16:creationId xmlns:a16="http://schemas.microsoft.com/office/drawing/2014/main" id="{6A434F4C-94F2-4E43-82A6-E21D66103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687" y="2885339"/>
              <a:ext cx="1771804" cy="419136"/>
            </a:xfrm>
            <a:prstGeom prst="rect">
              <a:avLst/>
            </a:prstGeom>
          </p:spPr>
        </p:pic>
      </p:grpSp>
      <p:pic>
        <p:nvPicPr>
          <p:cNvPr id="33" name="Imagem 32" descr="Tela de celular com texto preto sobre fundo branco&#10;&#10;Descrição gerada automaticamente">
            <a:extLst>
              <a:ext uri="{FF2B5EF4-FFF2-40B4-BE49-F238E27FC236}">
                <a16:creationId xmlns:a16="http://schemas.microsoft.com/office/drawing/2014/main" id="{DD171433-62C3-46A6-974E-AF37994B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96" y="4470236"/>
            <a:ext cx="3703641" cy="1886113"/>
          </a:xfrm>
          <a:prstGeom prst="rect">
            <a:avLst/>
          </a:prstGeom>
        </p:spPr>
      </p:pic>
    </p:spTree>
    <p:extLst>
      <p:ext uri="{BB962C8B-B14F-4D97-AF65-F5344CB8AC3E}">
        <p14:creationId xmlns:p14="http://schemas.microsoft.com/office/powerpoint/2010/main" val="3514228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dirty="0">
                  <a:latin typeface="Open Sans" panose="020B0604020202020204"/>
                </a:rPr>
                <a:t>Melhorar os parâmetros das últimas camadas das redes com </a:t>
              </a:r>
              <a:r>
                <a:rPr lang="pt-BR" dirty="0" err="1">
                  <a:latin typeface="Open Sans" panose="020B0604020202020204"/>
                </a:rPr>
                <a:t>transfer</a:t>
              </a:r>
              <a:r>
                <a:rPr lang="pt-BR" dirty="0">
                  <a:latin typeface="Open Sans" panose="020B0604020202020204"/>
                </a:rPr>
                <a:t> </a:t>
              </a:r>
              <a:r>
                <a:rPr lang="pt-BR" dirty="0" err="1">
                  <a:latin typeface="Open Sans" panose="020B0604020202020204"/>
                </a:rPr>
                <a:t>learning</a:t>
              </a:r>
              <a:endParaRPr lang="pt-BR" dirty="0">
                <a:latin typeface="Open Sans" panose="020B0604020202020204"/>
              </a:endParaRPr>
            </a:p>
            <a:p>
              <a:pPr marL="285750" indent="-285750">
                <a:buFont typeface="Arial" panose="020B0604020202020204" pitchFamily="34" charset="0"/>
                <a:buChar char="•"/>
              </a:pPr>
              <a:r>
                <a:rPr lang="pt-BR" dirty="0">
                  <a:latin typeface="Open Sans" panose="020B0604020202020204"/>
                </a:rPr>
                <a:t>Encontrar uma forma eficiente de paralelizar o processamento.</a:t>
              </a:r>
            </a:p>
            <a:p>
              <a:pPr marL="285750" indent="-285750">
                <a:buFont typeface="Arial" panose="020B0604020202020204" pitchFamily="34" charset="0"/>
                <a:buChar char="•"/>
              </a:pPr>
              <a:r>
                <a:rPr lang="pt-BR" dirty="0">
                  <a:latin typeface="Open Sans" panose="020B0604020202020204"/>
                </a:rPr>
                <a:t>Adicionar mais fotos de resolução maior.</a:t>
              </a:r>
            </a:p>
            <a:p>
              <a:pPr marL="285750" indent="-285750">
                <a:buFont typeface="Arial" panose="020B0604020202020204" pitchFamily="34" charset="0"/>
                <a:buChar char="•"/>
              </a:pPr>
              <a:r>
                <a:rPr lang="pt-BR" dirty="0">
                  <a:latin typeface="Open Sans" panose="020B0604020202020204"/>
                </a:rPr>
                <a:t>Fazer um </a:t>
              </a:r>
              <a:r>
                <a:rPr lang="pt-BR" dirty="0" err="1">
                  <a:latin typeface="Open Sans" panose="020B0604020202020204"/>
                </a:rPr>
                <a:t>Deploy</a:t>
              </a:r>
              <a:r>
                <a:rPr lang="pt-BR" dirty="0">
                  <a:latin typeface="Open Sans" panose="020B0604020202020204"/>
                </a:rPr>
                <a:t> Web ou Android</a:t>
              </a:r>
            </a:p>
            <a:p>
              <a:pPr marL="285750" indent="-285750" algn="ctr">
                <a:buFont typeface="Arial" panose="020B0604020202020204" pitchFamily="34" charset="0"/>
                <a:buChar char="•"/>
              </a:pPr>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23246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12244718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8"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Balanceamento</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Validação com a área de negócios sobre a consistência das informações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a:p>
            <a:pPr>
              <a:defRPr/>
            </a:pPr>
            <a:endParaRPr lang="pt-BR" sz="1200" dirty="0">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522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Transfer</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learning</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SVM</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Stochastic</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Gradient</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Descent</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KNN</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LogisticRegression</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MLP</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Random</a:t>
            </a:r>
            <a:r>
              <a:rPr lang="pt-BR" sz="1200" dirty="0">
                <a:solidFill>
                  <a:srgbClr val="434343"/>
                </a:solidFill>
                <a:latin typeface="Open Sans"/>
                <a:ea typeface="Open Sans"/>
                <a:cs typeface="Open Sans"/>
                <a:sym typeface="Open Sans"/>
              </a:rPr>
              <a:t> Forest</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GradientBoosting</a:t>
            </a:r>
            <a:endParaRPr lang="pt-BR" sz="1200" dirty="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6490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1919818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87869"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46221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de máscaras </a:t>
            </a:r>
            <a:r>
              <a:rPr lang="pt-BR" sz="1400" dirty="0">
                <a:solidFill>
                  <a:srgbClr val="434343"/>
                </a:solidFill>
                <a:latin typeface="Open Sans" panose="020B0604020202020204" charset="0"/>
                <a:ea typeface="Open Sans" panose="020B0604020202020204" charset="0"/>
                <a:cs typeface="Open Sans" panose="020B0604020202020204" charset="0"/>
              </a:rPr>
              <a:t>de proteção respiratórias no cotidiano, baseado em imagens.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 modelo será realizado por meio da análise de um banco de imagens e uso de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 supervisionados </a:t>
            </a:r>
            <a:r>
              <a:rPr lang="pt-BR" sz="1400" dirty="0">
                <a:solidFill>
                  <a:srgbClr val="434343"/>
                </a:solidFill>
                <a:latin typeface="Open Sans" panose="020B0604020202020204" charset="0"/>
                <a:ea typeface="Open Sans" panose="020B0604020202020204" charset="0"/>
                <a:cs typeface="Open Sans" panose="020B0604020202020204" charset="0"/>
              </a:rPr>
              <a:t>como</a:t>
            </a:r>
            <a:r>
              <a:rPr lang="pt-BR" sz="1400" b="1" dirty="0">
                <a:solidFill>
                  <a:srgbClr val="434343"/>
                </a:solidFill>
                <a:latin typeface="Open Sans" panose="020B0604020202020204" charset="0"/>
                <a:ea typeface="Open Sans" panose="020B0604020202020204" charset="0"/>
                <a:cs typeface="Open Sans" panose="020B0604020202020204" charset="0"/>
              </a:rPr>
              <a:t> redes neurais</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comuns entre imagens</a:t>
            </a:r>
            <a:r>
              <a:rPr lang="pt-BR" sz="1400" dirty="0">
                <a:solidFill>
                  <a:srgbClr val="434343"/>
                </a:solidFill>
                <a:latin typeface="Open Sans" panose="020B0604020202020204" charset="0"/>
                <a:ea typeface="Open Sans" panose="020B0604020202020204" charset="0"/>
                <a:cs typeface="Open Sans" panose="020B0604020202020204" charset="0"/>
              </a:rPr>
              <a:t> que previamente foram classificadas como uso adequado ou não.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 a empresa poderá calcular </a:t>
            </a:r>
            <a:r>
              <a:rPr lang="pt-BR" sz="1400" b="1" dirty="0">
                <a:solidFill>
                  <a:srgbClr val="434343"/>
                </a:solidFill>
                <a:latin typeface="Open Sans" panose="020B0604020202020204" charset="0"/>
                <a:ea typeface="Open Sans" panose="020B0604020202020204" charset="0"/>
                <a:cs typeface="Open Sans" panose="020B0604020202020204" charset="0"/>
              </a:rPr>
              <a:t>métricas para prevenção de doenças</a:t>
            </a:r>
            <a:r>
              <a:rPr lang="pt-BR" sz="1400" dirty="0">
                <a:solidFill>
                  <a:srgbClr val="434343"/>
                </a:solidFill>
                <a:latin typeface="Open Sans" panose="020B0604020202020204" charset="0"/>
                <a:ea typeface="Open Sans" panose="020B0604020202020204" charset="0"/>
                <a:cs typeface="Open Sans" panose="020B0604020202020204" charset="0"/>
              </a:rPr>
              <a:t>, ou  controlar o </a:t>
            </a:r>
            <a:r>
              <a:rPr lang="pt-BR" sz="1400" b="1" dirty="0">
                <a:solidFill>
                  <a:srgbClr val="434343"/>
                </a:solidFill>
                <a:latin typeface="Open Sans" panose="020B0604020202020204" charset="0"/>
                <a:ea typeface="Open Sans" panose="020B0604020202020204" charset="0"/>
                <a:cs typeface="Open Sans" panose="020B0604020202020204" charset="0"/>
              </a:rPr>
              <a:t>uso de Equipamento de Proteção Individual (EPI) </a:t>
            </a:r>
            <a:r>
              <a:rPr lang="pt-BR" sz="1400" dirty="0">
                <a:solidFill>
                  <a:srgbClr val="434343"/>
                </a:solidFill>
                <a:latin typeface="Open Sans" panose="020B0604020202020204" charset="0"/>
                <a:ea typeface="Open Sans" panose="020B0604020202020204" charset="0"/>
                <a:cs typeface="Open Sans" panose="020B0604020202020204" charset="0"/>
              </a:rPr>
              <a:t>e </a:t>
            </a:r>
            <a:r>
              <a:rPr lang="pt-BR" sz="1400" b="1" dirty="0">
                <a:solidFill>
                  <a:srgbClr val="434343"/>
                </a:solidFill>
                <a:latin typeface="Open Sans" panose="020B0604020202020204" charset="0"/>
                <a:ea typeface="Open Sans" panose="020B0604020202020204" charset="0"/>
                <a:cs typeface="Open Sans" panose="020B0604020202020204" charset="0"/>
              </a:rPr>
              <a:t>ações preventivas </a:t>
            </a:r>
            <a:r>
              <a:rPr lang="pt-BR" sz="1400" dirty="0">
                <a:solidFill>
                  <a:srgbClr val="434343"/>
                </a:solidFill>
                <a:latin typeface="Open Sans" panose="020B0604020202020204" charset="0"/>
                <a:ea typeface="Open Sans" panose="020B0604020202020204" charset="0"/>
                <a:cs typeface="Open Sans" panose="020B0604020202020204" charset="0"/>
              </a:rPr>
              <a:t>para minimizar de forma proativa a contaminação ou possível intoxicação.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3"/>
          <a:stretch/>
        </p:blipFill>
        <p:spPr bwMode="auto">
          <a:xfrm>
            <a:off x="-331444" y="0"/>
            <a:ext cx="3851561" cy="68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0" r="3145"/>
          <a:stretch/>
        </p:blipFill>
        <p:spPr bwMode="auto">
          <a:xfrm>
            <a:off x="8052" y="0"/>
            <a:ext cx="363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setor de qualidade do laboratório XPTO acompanha um indicador de </a:t>
            </a:r>
            <a:r>
              <a:rPr lang="pt-BR" sz="1400" b="1" dirty="0">
                <a:solidFill>
                  <a:srgbClr val="434343"/>
                </a:solidFill>
                <a:latin typeface="Open Sans" panose="020B0604020202020204" charset="0"/>
                <a:ea typeface="Open Sans" panose="020B0604020202020204" charset="0"/>
                <a:cs typeface="Open Sans" panose="020B0604020202020204" charset="0"/>
              </a:rPr>
              <a:t>exposição a riscos de contaminação</a:t>
            </a:r>
            <a:r>
              <a:rPr lang="pt-BR" sz="1400" dirty="0">
                <a:solidFill>
                  <a:srgbClr val="434343"/>
                </a:solidFill>
                <a:latin typeface="Open Sans" panose="020B0604020202020204" charset="0"/>
                <a:ea typeface="Open Sans" panose="020B0604020202020204" charset="0"/>
                <a:cs typeface="Open Sans" panose="020B0604020202020204" charset="0"/>
              </a:rPr>
              <a:t> em </a:t>
            </a:r>
            <a:r>
              <a:rPr lang="pt-BR" sz="1400" b="1" dirty="0">
                <a:solidFill>
                  <a:srgbClr val="434343"/>
                </a:solidFill>
                <a:latin typeface="Open Sans" panose="020B0604020202020204" charset="0"/>
                <a:ea typeface="Open Sans" panose="020B0604020202020204" charset="0"/>
                <a:cs typeface="Open Sans" panose="020B0604020202020204" charset="0"/>
              </a:rPr>
              <a:t>áreas controladas</a:t>
            </a:r>
            <a:r>
              <a:rPr lang="pt-BR" sz="1400" dirty="0">
                <a:solidFill>
                  <a:srgbClr val="434343"/>
                </a:solidFill>
                <a:latin typeface="Open Sans" panose="020B0604020202020204" charset="0"/>
                <a:ea typeface="Open Sans" panose="020B0604020202020204" charset="0"/>
                <a:cs typeface="Open Sans" panose="020B0604020202020204" charset="0"/>
              </a:rPr>
              <a:t> e necessita de um sistema </a:t>
            </a:r>
            <a:r>
              <a:rPr lang="pt-BR" sz="1400" b="1" dirty="0">
                <a:solidFill>
                  <a:srgbClr val="434343"/>
                </a:solidFill>
                <a:latin typeface="Open Sans" panose="020B0604020202020204" charset="0"/>
                <a:ea typeface="Open Sans" panose="020B0604020202020204" charset="0"/>
                <a:cs typeface="Open Sans" panose="020B0604020202020204" charset="0"/>
              </a:rPr>
              <a:t>automático</a:t>
            </a:r>
            <a:r>
              <a:rPr lang="pt-BR" sz="1400" dirty="0">
                <a:solidFill>
                  <a:srgbClr val="434343"/>
                </a:solidFill>
                <a:latin typeface="Open Sans" panose="020B0604020202020204" charset="0"/>
                <a:ea typeface="Open Sans" panose="020B0604020202020204" charset="0"/>
                <a:cs typeface="Open Sans" panose="020B0604020202020204" charset="0"/>
              </a:rPr>
              <a:t> para </a:t>
            </a:r>
            <a:r>
              <a:rPr lang="pt-BR" sz="1400" b="1" dirty="0">
                <a:solidFill>
                  <a:srgbClr val="434343"/>
                </a:solidFill>
                <a:latin typeface="Open Sans" panose="020B0604020202020204" charset="0"/>
                <a:ea typeface="Open Sans" panose="020B0604020202020204" charset="0"/>
                <a:cs typeface="Open Sans" panose="020B0604020202020204" charset="0"/>
              </a:rPr>
              <a:t>controlar a conformidade </a:t>
            </a:r>
            <a:r>
              <a:rPr lang="pt-BR" sz="1400" dirty="0">
                <a:solidFill>
                  <a:srgbClr val="434343"/>
                </a:solidFill>
                <a:latin typeface="Open Sans" panose="020B0604020202020204" charset="0"/>
                <a:ea typeface="Open Sans" panose="020B0604020202020204" charset="0"/>
                <a:cs typeface="Open Sans" panose="020B0604020202020204" charset="0"/>
              </a:rPr>
              <a:t>com as devidas normas técnicas de segurança que garantem o credenciamento para alguns procedimentos.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Alguns procedimentos são muito sensíveis a contaminação externa ou também oferecem risco de contaminação biológica para quem manuseia, por isso existem normas internacionais para garantir a qualidade do processo e garantir também à integridade física dos técnicos e especialistas. Portanto, traçar estratégias de controle mais rígidas são fundamentais para maior credibilidade e para mitigar possíveis falhas humanas no processo.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Assim, a área de </a:t>
            </a:r>
            <a:r>
              <a:rPr lang="pt-BR" sz="1400" b="1" dirty="0">
                <a:solidFill>
                  <a:srgbClr val="434343"/>
                </a:solidFill>
                <a:latin typeface="Open Sans" panose="020B0604020202020204" charset="0"/>
                <a:ea typeface="Open Sans" panose="020B0604020202020204" charset="0"/>
                <a:cs typeface="Open Sans" panose="020B0604020202020204" charset="0"/>
              </a:rPr>
              <a:t>inovação</a:t>
            </a:r>
            <a:r>
              <a:rPr lang="pt-BR" sz="1400" dirty="0">
                <a:solidFill>
                  <a:srgbClr val="434343"/>
                </a:solidFill>
                <a:latin typeface="Open Sans" panose="020B0604020202020204" charset="0"/>
                <a:ea typeface="Open Sans" panose="020B0604020202020204" charset="0"/>
                <a:cs typeface="Open Sans" panose="020B0604020202020204" charset="0"/>
              </a:rPr>
              <a:t>, solicitou a </a:t>
            </a:r>
            <a:r>
              <a:rPr lang="pt-BR" sz="1400" b="1" dirty="0">
                <a:solidFill>
                  <a:srgbClr val="434343"/>
                </a:solidFill>
                <a:latin typeface="Open Sans" panose="020B0604020202020204" charset="0"/>
                <a:ea typeface="Open Sans" panose="020B0604020202020204" charset="0"/>
                <a:cs typeface="Open Sans" panose="020B0604020202020204" charset="0"/>
              </a:rPr>
              <a:t>construção de um modelo de inteligência artificial </a:t>
            </a:r>
            <a:r>
              <a:rPr lang="pt-BR" sz="1400" dirty="0">
                <a:solidFill>
                  <a:srgbClr val="434343"/>
                </a:solidFill>
                <a:latin typeface="Open Sans" panose="020B0604020202020204" charset="0"/>
                <a:ea typeface="Open Sans" panose="020B0604020202020204" charset="0"/>
                <a:cs typeface="Open Sans" panose="020B0604020202020204" charset="0"/>
              </a:rPr>
              <a:t>para o controle preliminar de não conformidades no uso e manuseio de máscaras de proteção respiratória, com o objetivo de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do EPI. </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en-US" sz="1400" dirty="0">
                <a:solidFill>
                  <a:srgbClr val="434343"/>
                </a:solidFill>
                <a:latin typeface="Open Sans" panose="020B0604020202020204" charset="0"/>
              </a:rPr>
              <a:t>Este </a:t>
            </a:r>
            <a:r>
              <a:rPr lang="en-US" sz="1400" dirty="0" err="1">
                <a:solidFill>
                  <a:srgbClr val="434343"/>
                </a:solidFill>
                <a:latin typeface="Open Sans" panose="020B0604020202020204" charset="0"/>
              </a:rPr>
              <a:t>projeto</a:t>
            </a:r>
            <a:r>
              <a:rPr lang="en-US" sz="1400" dirty="0">
                <a:solidFill>
                  <a:srgbClr val="434343"/>
                </a:solidFill>
                <a:latin typeface="Open Sans" panose="020B0604020202020204" charset="0"/>
              </a:rPr>
              <a:t> visa:</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Previnir</a:t>
            </a:r>
            <a:r>
              <a:rPr lang="en-US" sz="1400" dirty="0">
                <a:solidFill>
                  <a:srgbClr val="434343"/>
                </a:solidFill>
                <a:latin typeface="Open Sans" panose="020B0604020202020204" charset="0"/>
              </a:rPr>
              <a:t> o </a:t>
            </a:r>
            <a:r>
              <a:rPr lang="en-US" sz="1400" dirty="0" err="1">
                <a:solidFill>
                  <a:srgbClr val="434343"/>
                </a:solidFill>
                <a:latin typeface="Open Sans" panose="020B0604020202020204" charset="0"/>
              </a:rPr>
              <a:t>colaborador</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contaminações</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Evitar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eventuais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processos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trabalhistas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indenizações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perdas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na</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produção</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Otimizar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auditorias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controles</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métricas</a:t>
            </a:r>
            <a:r>
              <a:rPr lang="en-US" sz="1400" dirty="0">
                <a:solidFill>
                  <a:srgbClr val="434343"/>
                </a:solidFill>
                <a:latin typeface="Open Sans" panose="020B0604020202020204" charset="0"/>
              </a:rPr>
              <a:t>.</a:t>
            </a:r>
            <a:endParaRPr lang="pt-BR" sz="1400" dirty="0">
              <a:solidFill>
                <a:srgbClr val="434343"/>
              </a:solidFill>
              <a:latin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1706</a:t>
            </a:r>
          </a:p>
          <a:p>
            <a:pPr algn="ctr"/>
            <a:r>
              <a:rPr lang="pt-BR" dirty="0">
                <a:solidFill>
                  <a:schemeClr val="bg1"/>
                </a:solidFill>
                <a:latin typeface="Open Sans" panose="020B0604020202020204"/>
              </a:rPr>
              <a:t>REGISTROS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853 imagens RGB;</a:t>
            </a:r>
          </a:p>
          <a:p>
            <a:pPr marL="285750" indent="-285750">
              <a:buFont typeface="Arial" panose="020B0604020202020204" pitchFamily="34" charset="0"/>
              <a:buChar char="•"/>
            </a:pPr>
            <a:r>
              <a:rPr lang="pt-BR" sz="1400" dirty="0">
                <a:solidFill>
                  <a:srgbClr val="434343"/>
                </a:solidFill>
                <a:latin typeface="Open Sans" panose="020B0604020202020204"/>
              </a:rPr>
              <a:t>853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805999311"/>
              </p:ext>
            </p:extLst>
          </p:nvPr>
        </p:nvGraphicFramePr>
        <p:xfrm>
          <a:off x="3134068" y="3117712"/>
          <a:ext cx="5414962" cy="1052512"/>
        </p:xfrm>
        <a:graphic>
          <a:graphicData uri="http://schemas.openxmlformats.org/presentationml/2006/ole">
            <mc:AlternateContent xmlns:mc="http://schemas.openxmlformats.org/markup-compatibility/2006">
              <mc:Choice xmlns:v="urn:schemas-microsoft-com:vml" Requires="v">
                <p:oleObj spid="_x0000_s4386" name="Worksheet" r:id="rId5" imgW="3775834" imgH="731331" progId="Excel.Sheet.8">
                  <p:embed/>
                </p:oleObj>
              </mc:Choice>
              <mc:Fallback>
                <p:oleObj name="Worksheet" r:id="rId5" imgW="3775834" imgH="731331" progId="Excel.Sheet.8">
                  <p:embed/>
                  <p:pic>
                    <p:nvPicPr>
                      <p:cNvPr id="29" name="Object 111">
                        <a:extLst>
                          <a:ext uri="{FF2B5EF4-FFF2-40B4-BE49-F238E27FC236}">
                            <a16:creationId xmlns:a16="http://schemas.microsoft.com/office/drawing/2014/main" id="{1095EE8E-9B52-46A6-AC23-323440B6A60C}"/>
                          </a:ext>
                        </a:extLst>
                      </p:cNvPr>
                      <p:cNvPicPr>
                        <a:picLocks noChangeAspect="1" noChangeArrowheads="1"/>
                      </p:cNvPicPr>
                      <p:nvPr/>
                    </p:nvPicPr>
                    <p:blipFill>
                      <a:blip r:embed="rId6"/>
                      <a:srcRect/>
                      <a:stretch>
                        <a:fillRect/>
                      </a:stretch>
                    </p:blipFill>
                    <p:spPr bwMode="auto">
                      <a:xfrm>
                        <a:off x="3134068" y="311771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pelo modelo. </a:t>
            </a:r>
          </a:p>
        </p:txBody>
      </p:sp>
    </p:spTree>
    <p:extLst>
      <p:ext uri="{BB962C8B-B14F-4D97-AF65-F5344CB8AC3E}">
        <p14:creationId xmlns:p14="http://schemas.microsoft.com/office/powerpoint/2010/main" val="37436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o ar livre, água, grande, navio&#10;&#10;Descrição gerada automaticamente">
            <a:extLst>
              <a:ext uri="{FF2B5EF4-FFF2-40B4-BE49-F238E27FC236}">
                <a16:creationId xmlns:a16="http://schemas.microsoft.com/office/drawing/2014/main" id="{D67F9D96-5B7C-4776-8B6F-C1E4175F82ED}"/>
              </a:ext>
            </a:extLst>
          </p:cNvPr>
          <p:cNvPicPr>
            <a:picLocks noChangeAspect="1"/>
          </p:cNvPicPr>
          <p:nvPr/>
        </p:nvPicPr>
        <p:blipFill rotWithShape="1">
          <a:blip r:embed="rId3">
            <a:extLst>
              <a:ext uri="{28A0092B-C50C-407E-A947-70E740481C1C}">
                <a14:useLocalDpi xmlns:a14="http://schemas.microsoft.com/office/drawing/2010/main" val="0"/>
              </a:ext>
            </a:extLst>
          </a:blip>
          <a:srcRect l="25182"/>
          <a:stretch/>
        </p:blipFill>
        <p:spPr>
          <a:xfrm>
            <a:off x="8759000" y="0"/>
            <a:ext cx="3422966" cy="6858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Base </a:t>
            </a:r>
            <a:r>
              <a:rPr lang="en-US" dirty="0" err="1">
                <a:solidFill>
                  <a:srgbClr val="434343"/>
                </a:solidFill>
                <a:latin typeface="Open Sans" panose="020B0604020202020204" charset="0"/>
                <a:ea typeface="Open Sans" panose="020B0604020202020204" charset="0"/>
                <a:cs typeface="Open Sans" panose="020B0604020202020204" charset="0"/>
              </a:rPr>
              <a:t>Ampliada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11464</a:t>
            </a:r>
          </a:p>
          <a:p>
            <a:pPr algn="ctr"/>
            <a:r>
              <a:rPr lang="pt-BR" dirty="0">
                <a:solidFill>
                  <a:schemeClr val="bg1"/>
                </a:solidFill>
                <a:latin typeface="Open Sans" panose="020B0604020202020204"/>
              </a:rPr>
              <a:t>REGISTROS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5732 imagens RGB;</a:t>
            </a:r>
          </a:p>
          <a:p>
            <a:pPr marL="285750" indent="-285750">
              <a:buFont typeface="Arial" panose="020B0604020202020204" pitchFamily="34" charset="0"/>
              <a:buChar char="•"/>
            </a:pPr>
            <a:r>
              <a:rPr lang="pt-BR" sz="1400" dirty="0">
                <a:solidFill>
                  <a:srgbClr val="434343"/>
                </a:solidFill>
                <a:latin typeface="Open Sans" panose="020B0604020202020204"/>
              </a:rPr>
              <a:t>5732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45516625"/>
              </p:ext>
            </p:extLst>
          </p:nvPr>
        </p:nvGraphicFramePr>
        <p:xfrm>
          <a:off x="3134068" y="3074191"/>
          <a:ext cx="5414962" cy="1052512"/>
        </p:xfrm>
        <a:graphic>
          <a:graphicData uri="http://schemas.openxmlformats.org/presentationml/2006/ole">
            <mc:AlternateContent xmlns:mc="http://schemas.openxmlformats.org/markup-compatibility/2006">
              <mc:Choice xmlns:v="urn:schemas-microsoft-com:vml" Requires="v">
                <p:oleObj spid="_x0000_s5162" name="Worksheet" r:id="rId6" imgW="3775834" imgH="731331" progId="Excel.Sheet.8">
                  <p:embed/>
                </p:oleObj>
              </mc:Choice>
              <mc:Fallback>
                <p:oleObj name="Worksheet" r:id="rId6"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7"/>
                      <a:srcRect/>
                      <a:stretch>
                        <a:fillRect/>
                      </a:stretch>
                    </p:blipFill>
                    <p:spPr bwMode="auto">
                      <a:xfrm>
                        <a:off x="3134068" y="3074191"/>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pelo modelo. </a:t>
            </a:r>
          </a:p>
        </p:txBody>
      </p:sp>
      <p:sp>
        <p:nvSpPr>
          <p:cNvPr id="3" name="CaixaDeTexto 2">
            <a:extLst>
              <a:ext uri="{FF2B5EF4-FFF2-40B4-BE49-F238E27FC236}">
                <a16:creationId xmlns:a16="http://schemas.microsoft.com/office/drawing/2014/main" id="{8802E38A-3A6D-46C9-872C-07259D95EF81}"/>
              </a:ext>
            </a:extLst>
          </p:cNvPr>
          <p:cNvSpPr txBox="1"/>
          <p:nvPr/>
        </p:nvSpPr>
        <p:spPr>
          <a:xfrm>
            <a:off x="661751" y="4597518"/>
            <a:ext cx="7913257" cy="307777"/>
          </a:xfrm>
          <a:prstGeom prst="rect">
            <a:avLst/>
          </a:prstGeom>
          <a:noFill/>
        </p:spPr>
        <p:txBody>
          <a:bodyPr wrap="none" rtlCol="0">
            <a:spAutoFit/>
          </a:bodyPr>
          <a:lstStyle/>
          <a:p>
            <a:r>
              <a:rPr lang="pt-BR" sz="1400" dirty="0">
                <a:latin typeface="Open Sans" panose="020B0604020202020204"/>
              </a:rPr>
              <a:t>OBS.: Para melhorar a performance do modelo, consideramos apenas tamanhos acima de 20x20</a:t>
            </a:r>
          </a:p>
        </p:txBody>
      </p:sp>
      <p:graphicFrame>
        <p:nvGraphicFramePr>
          <p:cNvPr id="16" name="Object 111">
            <a:extLst>
              <a:ext uri="{FF2B5EF4-FFF2-40B4-BE49-F238E27FC236}">
                <a16:creationId xmlns:a16="http://schemas.microsoft.com/office/drawing/2014/main" id="{E8D11E97-54EE-4612-8D71-4C0C7EEF0FEE}"/>
              </a:ext>
            </a:extLst>
          </p:cNvPr>
          <p:cNvGraphicFramePr>
            <a:graphicFrameLocks noChangeAspect="1"/>
          </p:cNvGraphicFramePr>
          <p:nvPr>
            <p:extLst>
              <p:ext uri="{D42A27DB-BD31-4B8C-83A1-F6EECF244321}">
                <p14:modId xmlns:p14="http://schemas.microsoft.com/office/powerpoint/2010/main" val="3864058731"/>
              </p:ext>
            </p:extLst>
          </p:nvPr>
        </p:nvGraphicFramePr>
        <p:xfrm>
          <a:off x="3090107" y="5056882"/>
          <a:ext cx="5414962" cy="1052512"/>
        </p:xfrm>
        <a:graphic>
          <a:graphicData uri="http://schemas.openxmlformats.org/presentationml/2006/ole">
            <mc:AlternateContent xmlns:mc="http://schemas.openxmlformats.org/markup-compatibility/2006">
              <mc:Choice xmlns:v="urn:schemas-microsoft-com:vml" Requires="v">
                <p:oleObj spid="_x0000_s5163" name="Worksheet" r:id="rId8" imgW="3775834" imgH="731331" progId="Excel.Sheet.8">
                  <p:embed/>
                </p:oleObj>
              </mc:Choice>
              <mc:Fallback>
                <p:oleObj name="Worksheet" r:id="rId8"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9"/>
                      <a:srcRect/>
                      <a:stretch>
                        <a:fillRect/>
                      </a:stretch>
                    </p:blipFill>
                    <p:spPr bwMode="auto">
                      <a:xfrm>
                        <a:off x="3090107" y="505688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93460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7557</TotalTime>
  <Words>4205</Words>
  <Application>Microsoft Office PowerPoint</Application>
  <PresentationFormat>Widescreen</PresentationFormat>
  <Paragraphs>556</Paragraphs>
  <Slides>35</Slides>
  <Notes>1</Notes>
  <HiddenSlides>0</HiddenSlides>
  <MMClips>0</MMClips>
  <ScaleCrop>false</ScaleCrop>
  <HeadingPairs>
    <vt:vector size="8" baseType="variant">
      <vt:variant>
        <vt:lpstr>Fontes usadas</vt:lpstr>
      </vt:variant>
      <vt:variant>
        <vt:i4>6</vt:i4>
      </vt:variant>
      <vt:variant>
        <vt:lpstr>Tema</vt:lpstr>
      </vt:variant>
      <vt:variant>
        <vt:i4>3</vt:i4>
      </vt:variant>
      <vt:variant>
        <vt:lpstr>Servidores OLE inseridos</vt:lpstr>
      </vt:variant>
      <vt:variant>
        <vt:i4>1</vt:i4>
      </vt:variant>
      <vt:variant>
        <vt:lpstr>Títulos de slides</vt:lpstr>
      </vt:variant>
      <vt:variant>
        <vt:i4>35</vt:i4>
      </vt:variant>
    </vt:vector>
  </HeadingPairs>
  <TitlesOfParts>
    <vt:vector size="45" baseType="lpstr">
      <vt:lpstr>Arial</vt:lpstr>
      <vt:lpstr>Calibri</vt:lpstr>
      <vt:lpstr>Calibri Light</vt:lpstr>
      <vt:lpstr>Open Sans</vt:lpstr>
      <vt:lpstr>Open Sans</vt:lpstr>
      <vt:lpstr>Times New Roman</vt:lpstr>
      <vt:lpstr>Tema do Office</vt:lpstr>
      <vt:lpstr>Simple Light</vt:lpstr>
      <vt:lpstr>1_Tema do Office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Wesley Patrick de Souza</cp:lastModifiedBy>
  <cp:revision>715</cp:revision>
  <dcterms:created xsi:type="dcterms:W3CDTF">2020-04-08T18:00:12Z</dcterms:created>
  <dcterms:modified xsi:type="dcterms:W3CDTF">2020-10-03T00:39:02Z</dcterms:modified>
</cp:coreProperties>
</file>